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36"/>
  </p:notesMasterIdLst>
  <p:sldIdLst>
    <p:sldId id="256" r:id="rId2"/>
    <p:sldId id="387" r:id="rId3"/>
    <p:sldId id="398" r:id="rId4"/>
    <p:sldId id="408" r:id="rId5"/>
    <p:sldId id="449" r:id="rId6"/>
    <p:sldId id="445" r:id="rId7"/>
    <p:sldId id="409" r:id="rId8"/>
    <p:sldId id="433" r:id="rId9"/>
    <p:sldId id="410" r:id="rId10"/>
    <p:sldId id="434" r:id="rId11"/>
    <p:sldId id="426" r:id="rId12"/>
    <p:sldId id="435" r:id="rId13"/>
    <p:sldId id="427" r:id="rId14"/>
    <p:sldId id="428" r:id="rId15"/>
    <p:sldId id="429" r:id="rId16"/>
    <p:sldId id="436" r:id="rId17"/>
    <p:sldId id="431" r:id="rId18"/>
    <p:sldId id="432" r:id="rId19"/>
    <p:sldId id="437" r:id="rId20"/>
    <p:sldId id="415" r:id="rId21"/>
    <p:sldId id="439" r:id="rId22"/>
    <p:sldId id="444" r:id="rId23"/>
    <p:sldId id="446" r:id="rId24"/>
    <p:sldId id="447" r:id="rId25"/>
    <p:sldId id="450" r:id="rId26"/>
    <p:sldId id="451" r:id="rId27"/>
    <p:sldId id="417" r:id="rId28"/>
    <p:sldId id="418" r:id="rId29"/>
    <p:sldId id="440" r:id="rId30"/>
    <p:sldId id="419" r:id="rId31"/>
    <p:sldId id="441" r:id="rId32"/>
    <p:sldId id="442" r:id="rId33"/>
    <p:sldId id="443" r:id="rId34"/>
    <p:sldId id="448" r:id="rId35"/>
  </p:sldIdLst>
  <p:sldSz cx="9144000" cy="6858000" type="screen4x3"/>
  <p:notesSz cx="6797675" cy="9929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577" autoAdjust="0"/>
    <p:restoredTop sz="94660"/>
  </p:normalViewPr>
  <p:slideViewPr>
    <p:cSldViewPr>
      <p:cViewPr>
        <p:scale>
          <a:sx n="80" d="100"/>
          <a:sy n="80" d="100"/>
        </p:scale>
        <p:origin x="-65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AF35A4E-42B3-4474-B9A7-5C7C1C887672}" type="datetimeFigureOut">
              <a:rPr lang="it-IT" smtClean="0"/>
              <a:pPr/>
              <a:t>26/09/2012</a:t>
            </a:fld>
            <a:endParaRPr lang="it-IT"/>
          </a:p>
        </p:txBody>
      </p:sp>
      <p:sp>
        <p:nvSpPr>
          <p:cNvPr id="4" name="Segnaposto immagine diapositiva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6463"/>
            <a:ext cx="5438775" cy="4468812"/>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31338"/>
            <a:ext cx="2946400" cy="496887"/>
          </a:xfrm>
          <a:prstGeom prst="rect">
            <a:avLst/>
          </a:prstGeom>
        </p:spPr>
        <p:txBody>
          <a:bodyPr vert="horz" lIns="91440" tIns="45720" rIns="91440" bIns="45720" rtlCol="0" anchor="b"/>
          <a:lstStyle>
            <a:lvl1pPr algn="r">
              <a:defRPr sz="1200"/>
            </a:lvl1pPr>
          </a:lstStyle>
          <a:p>
            <a:fld id="{4B495C10-4016-4189-BC7C-2FFA5D329AEF}" type="slidenum">
              <a:rPr lang="it-IT" smtClean="0"/>
              <a:pPr/>
              <a:t>‹N›</a:t>
            </a:fld>
            <a:endParaRPr lang="it-IT"/>
          </a:p>
        </p:txBody>
      </p:sp>
    </p:spTree>
    <p:extLst>
      <p:ext uri="{BB962C8B-B14F-4D97-AF65-F5344CB8AC3E}">
        <p14:creationId xmlns:p14="http://schemas.microsoft.com/office/powerpoint/2010/main" xmlns="" val="824389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07AECC3-1010-4069-8823-C60A10D1A0C0}" type="datetime1">
              <a:rPr lang="it-IT" smtClean="0"/>
              <a:pPr/>
              <a:t>26/09/2012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027121-DB88-4B1C-8CE6-4B0C6BA1838F}" type="slidenum">
              <a:rPr lang="it-IT" smtClean="0"/>
              <a:pPr/>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977AFA7-86B9-4127-BB00-921683E791AB}" type="datetime1">
              <a:rPr lang="it-IT" smtClean="0"/>
              <a:pPr/>
              <a:t>26/09/2012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027121-DB88-4B1C-8CE6-4B0C6BA183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D33A02A-E769-4643-B591-62552CB34786}" type="datetime1">
              <a:rPr lang="it-IT" smtClean="0"/>
              <a:pPr/>
              <a:t>26/09/2012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027121-DB88-4B1C-8CE6-4B0C6BA183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4C1016F-8209-41D9-81F9-BAD6155F15D7}" type="datetime1">
              <a:rPr lang="it-IT" smtClean="0"/>
              <a:pPr/>
              <a:t>26/09/2012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027121-DB88-4B1C-8CE6-4B0C6BA183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66CF9F-8236-4BA9-B5E4-38609C8DDE11}" type="datetime1">
              <a:rPr lang="it-IT" smtClean="0"/>
              <a:pPr/>
              <a:t>26/09/2012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027121-DB88-4B1C-8CE6-4B0C6BA1838F}" type="slidenum">
              <a:rPr lang="it-IT" smtClean="0"/>
              <a:pPr/>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592455AA-54FA-4CEC-8B93-DB852C2249C8}" type="datetime1">
              <a:rPr lang="it-IT" smtClean="0"/>
              <a:pPr/>
              <a:t>26/09/2012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027121-DB88-4B1C-8CE6-4B0C6BA183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811D0F1A-D757-4057-945E-FF12C46C72B3}" type="datetime1">
              <a:rPr lang="it-IT" smtClean="0"/>
              <a:pPr/>
              <a:t>26/09/2012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C027121-DB88-4B1C-8CE6-4B0C6BA1838F}" type="slidenum">
              <a:rPr lang="it-IT" smtClean="0"/>
              <a:pPr/>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E4AE1116-C1A9-4E28-9780-ACB37D3D94EC}" type="datetime1">
              <a:rPr lang="it-IT" smtClean="0"/>
              <a:pPr/>
              <a:t>26/09/2012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C027121-DB88-4B1C-8CE6-4B0C6BA183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789C0-C451-40C1-8ADF-F5941D85EDEE}" type="datetime1">
              <a:rPr lang="it-IT" smtClean="0"/>
              <a:pPr/>
              <a:t>26/09/2012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C027121-DB88-4B1C-8CE6-4B0C6BA1838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D7C60D2-EEE1-4962-ACBF-9A0703641350}" type="datetime1">
              <a:rPr lang="it-IT" smtClean="0"/>
              <a:pPr/>
              <a:t>26/09/2012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027121-DB88-4B1C-8CE6-4B0C6BA1838F}" type="slidenum">
              <a:rPr lang="it-IT" smtClean="0"/>
              <a:pPr/>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62500EC-161A-4271-805A-7C940D59E637}" type="datetime1">
              <a:rPr lang="it-IT" smtClean="0"/>
              <a:pPr/>
              <a:t>26/09/2012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027121-DB88-4B1C-8CE6-4B0C6BA1838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DE813A5-B6E2-4CCF-AB4C-BF9BEA8C81D4}" type="datetime1">
              <a:rPr lang="it-IT" smtClean="0"/>
              <a:pPr/>
              <a:t>26/09/2012</a:t>
            </a:fld>
            <a:endParaRPr lang="it-IT"/>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t-IT"/>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C027121-DB88-4B1C-8CE6-4B0C6BA1838F}" type="slidenum">
              <a:rPr lang="it-IT" smtClean="0"/>
              <a:pPr/>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00608" y="3140968"/>
            <a:ext cx="8335888" cy="1800200"/>
          </a:xfrm>
        </p:spPr>
        <p:txBody>
          <a:bodyPr anchor="t"/>
          <a:lstStyle/>
          <a:p>
            <a:r>
              <a:rPr lang="it-IT" sz="3000" b="1" dirty="0" smtClean="0"/>
              <a:t>LA RIFORMA DELL’ORDINAMENTO PROFESSIONALE: STATO DELL’ARTE E ADEMPIMENTI PER CNI, ORDINI ED ISCRITTI</a:t>
            </a:r>
            <a:r>
              <a:rPr lang="it-IT" sz="2600" b="1" dirty="0" smtClean="0"/>
              <a:t/>
            </a:r>
            <a:br>
              <a:rPr lang="it-IT" sz="2600" b="1" dirty="0" smtClean="0"/>
            </a:br>
            <a:r>
              <a:rPr lang="it-IT" sz="2600" b="1" i="1" dirty="0" smtClean="0"/>
              <a:t/>
            </a:r>
            <a:br>
              <a:rPr lang="it-IT" sz="2600" b="1" i="1" dirty="0" smtClean="0"/>
            </a:br>
            <a:r>
              <a:rPr lang="it-IT" sz="2600" b="1" i="1" dirty="0" smtClean="0"/>
              <a:t>Armando </a:t>
            </a:r>
            <a:r>
              <a:rPr lang="it-IT" sz="2600" b="1" i="1" dirty="0" err="1" smtClean="0"/>
              <a:t>Zambrano,Presidente</a:t>
            </a:r>
            <a:r>
              <a:rPr lang="it-IT" sz="2600" b="1" i="1" dirty="0" smtClean="0"/>
              <a:t> CNI</a:t>
            </a:r>
            <a:br>
              <a:rPr lang="it-IT" sz="2600" b="1" i="1" dirty="0" smtClean="0"/>
            </a:br>
            <a:r>
              <a:rPr lang="it-IT" sz="2600" b="1" i="1" dirty="0" smtClean="0"/>
              <a:t>Rimini, 12 settembre 2012. </a:t>
            </a:r>
            <a:br>
              <a:rPr lang="it-IT" sz="2600" b="1" i="1" dirty="0" smtClean="0"/>
            </a:br>
            <a:endParaRPr lang="it-IT" sz="2200" i="1" dirty="0"/>
          </a:p>
        </p:txBody>
      </p:sp>
      <p:sp>
        <p:nvSpPr>
          <p:cNvPr id="5" name="Segnaposto numero diapositiva 4"/>
          <p:cNvSpPr>
            <a:spLocks noGrp="1"/>
          </p:cNvSpPr>
          <p:nvPr>
            <p:ph type="sldNum" sz="quarter" idx="12"/>
          </p:nvPr>
        </p:nvSpPr>
        <p:spPr/>
        <p:txBody>
          <a:bodyPr/>
          <a:lstStyle/>
          <a:p>
            <a:fld id="{9C027121-DB88-4B1C-8CE6-4B0C6BA1838F}" type="slidenum">
              <a:rPr lang="it-IT" smtClean="0"/>
              <a:pPr/>
              <a:t>1</a:t>
            </a:fld>
            <a:endParaRPr lang="it-IT"/>
          </a:p>
        </p:txBody>
      </p:sp>
      <p:pic>
        <p:nvPicPr>
          <p:cNvPr id="1026" name="Picture 2" descr="W:\2012\congresso ingegneri\congresso2012_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60032" y="5229200"/>
            <a:ext cx="3168353" cy="10830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37441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836712"/>
            <a:ext cx="7272808" cy="1168152"/>
          </a:xfrm>
        </p:spPr>
        <p:txBody>
          <a:bodyPr>
            <a:normAutofit fontScale="90000"/>
          </a:bodyPr>
          <a:lstStyle/>
          <a:p>
            <a:pPr algn="ctr"/>
            <a:r>
              <a:rPr lang="it-IT" sz="4000" cap="all" dirty="0" smtClean="0"/>
              <a:t>CONCORRENZA E </a:t>
            </a:r>
            <a:r>
              <a:rPr lang="it-IT" sz="4000" cap="all" dirty="0" err="1" smtClean="0"/>
              <a:t>PUBBLICITà</a:t>
            </a:r>
            <a:r>
              <a:rPr lang="it-IT" sz="4000" cap="all" dirty="0" smtClean="0"/>
              <a:t/>
            </a:r>
            <a:br>
              <a:rPr lang="it-IT" sz="4000" cap="all" dirty="0" smtClean="0"/>
            </a:br>
            <a:r>
              <a:rPr lang="it-IT" sz="4000" cap="all" dirty="0" smtClean="0"/>
              <a:t>(ART.4) </a:t>
            </a:r>
            <a:br>
              <a:rPr lang="it-IT" sz="4000" cap="all" dirty="0" smtClean="0"/>
            </a:br>
            <a:endParaRPr lang="it-IT" sz="1800" cap="all" dirty="0"/>
          </a:p>
        </p:txBody>
      </p:sp>
      <p:sp>
        <p:nvSpPr>
          <p:cNvPr id="3" name="Segnaposto contenuto 2"/>
          <p:cNvSpPr>
            <a:spLocks noGrp="1"/>
          </p:cNvSpPr>
          <p:nvPr>
            <p:ph idx="1"/>
          </p:nvPr>
        </p:nvSpPr>
        <p:spPr>
          <a:xfrm>
            <a:off x="683568" y="1484784"/>
            <a:ext cx="7543800" cy="4680520"/>
          </a:xfrm>
        </p:spPr>
        <p:txBody>
          <a:bodyPr>
            <a:normAutofit/>
          </a:bodyPr>
          <a:lstStyle/>
          <a:p>
            <a:pPr algn="ctr"/>
            <a:r>
              <a:rPr lang="it-IT" sz="3600" b="1" dirty="0" smtClean="0">
                <a:latin typeface="Calibri" pitchFamily="34" charset="0"/>
                <a:cs typeface="Calibri" pitchFamily="34" charset="0"/>
              </a:rPr>
              <a:t>PER GLI ISCRITTI DIVENTA POSSIBILE PUBBLICIZZARE IL </a:t>
            </a:r>
            <a:r>
              <a:rPr lang="it-IT" sz="3600" b="1" dirty="0" smtClean="0">
                <a:solidFill>
                  <a:srgbClr val="FF0000"/>
                </a:solidFill>
                <a:latin typeface="Calibri" pitchFamily="34" charset="0"/>
                <a:cs typeface="Calibri" pitchFamily="34" charset="0"/>
              </a:rPr>
              <a:t>COSTO DELLA PRESTAZIONE</a:t>
            </a:r>
          </a:p>
          <a:p>
            <a:pPr algn="ctr"/>
            <a:r>
              <a:rPr lang="it-IT" sz="3600" b="1" dirty="0" smtClean="0">
                <a:latin typeface="Calibri" pitchFamily="34" charset="0"/>
                <a:cs typeface="Calibri" pitchFamily="34" charset="0"/>
              </a:rPr>
              <a:t>PER CNI </a:t>
            </a:r>
            <a:r>
              <a:rPr lang="it-IT" sz="3600" b="1" dirty="0" smtClean="0">
                <a:solidFill>
                  <a:srgbClr val="FF0000"/>
                </a:solidFill>
                <a:latin typeface="Calibri" pitchFamily="34" charset="0"/>
                <a:cs typeface="Calibri" pitchFamily="34" charset="0"/>
              </a:rPr>
              <a:t>AGGIORNAMENTO</a:t>
            </a:r>
            <a:r>
              <a:rPr lang="it-IT" sz="3600" b="1" dirty="0" smtClean="0">
                <a:latin typeface="Calibri" pitchFamily="34" charset="0"/>
                <a:cs typeface="Calibri" pitchFamily="34" charset="0"/>
              </a:rPr>
              <a:t> CODICE DEONTOLOGICO (</a:t>
            </a:r>
            <a:r>
              <a:rPr lang="it-IT" sz="3600" b="1" i="1" dirty="0" smtClean="0">
                <a:latin typeface="Calibri" pitchFamily="34" charset="0"/>
                <a:cs typeface="Calibri" pitchFamily="34" charset="0"/>
              </a:rPr>
              <a:t>introduzione nuove sanzioni per quest’ambito</a:t>
            </a:r>
            <a:r>
              <a:rPr lang="it-IT" sz="3600" b="1" dirty="0" smtClean="0">
                <a:latin typeface="Calibri" pitchFamily="34" charset="0"/>
                <a:cs typeface="Calibri" pitchFamily="34" charset="0"/>
              </a:rPr>
              <a:t>)</a:t>
            </a:r>
            <a:endParaRPr lang="it-IT" sz="3600" b="1"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10</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55242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620688"/>
            <a:ext cx="7272808" cy="1168152"/>
          </a:xfrm>
        </p:spPr>
        <p:txBody>
          <a:bodyPr>
            <a:normAutofit fontScale="90000"/>
          </a:bodyPr>
          <a:lstStyle/>
          <a:p>
            <a:pPr algn="ctr"/>
            <a:r>
              <a:rPr lang="it-IT" sz="4000" cap="all" dirty="0" smtClean="0"/>
              <a:t>OBBLIGO DI ASSICURAZIONE </a:t>
            </a:r>
            <a:br>
              <a:rPr lang="it-IT" sz="4000" cap="all" dirty="0" smtClean="0"/>
            </a:br>
            <a:r>
              <a:rPr lang="it-IT" sz="4000" cap="all" dirty="0" smtClean="0"/>
              <a:t>(ART.5)</a:t>
            </a:r>
            <a:br>
              <a:rPr lang="it-IT" sz="4000" cap="all" dirty="0" smtClean="0"/>
            </a:br>
            <a:endParaRPr lang="it-IT" sz="1800" cap="all" dirty="0"/>
          </a:p>
        </p:txBody>
      </p:sp>
      <p:sp>
        <p:nvSpPr>
          <p:cNvPr id="3" name="Segnaposto contenuto 2"/>
          <p:cNvSpPr>
            <a:spLocks noGrp="1"/>
          </p:cNvSpPr>
          <p:nvPr>
            <p:ph idx="1"/>
          </p:nvPr>
        </p:nvSpPr>
        <p:spPr>
          <a:xfrm>
            <a:off x="755576" y="1484784"/>
            <a:ext cx="7543800" cy="4680520"/>
          </a:xfrm>
        </p:spPr>
        <p:txBody>
          <a:bodyPr>
            <a:normAutofit/>
          </a:bodyPr>
          <a:lstStyle/>
          <a:p>
            <a:pPr marL="0" indent="0" algn="ctr">
              <a:buNone/>
            </a:pPr>
            <a:r>
              <a:rPr lang="it-IT" b="1" dirty="0" smtClean="0">
                <a:solidFill>
                  <a:srgbClr val="FF0000"/>
                </a:solidFill>
                <a:latin typeface="Calibri" pitchFamily="34" charset="0"/>
                <a:cs typeface="Calibri" pitchFamily="34" charset="0"/>
              </a:rPr>
              <a:t>RC PROFESSIONALE OBBLIGATORIA DA </a:t>
            </a:r>
            <a:r>
              <a:rPr lang="it-IT" b="1" u="sng" dirty="0" smtClean="0">
                <a:solidFill>
                  <a:srgbClr val="FF0000"/>
                </a:solidFill>
                <a:latin typeface="Calibri" pitchFamily="34" charset="0"/>
                <a:cs typeface="Calibri" pitchFamily="34" charset="0"/>
              </a:rPr>
              <a:t>AGOSTO </a:t>
            </a:r>
            <a:r>
              <a:rPr lang="it-IT" b="1" i="1" u="sng" dirty="0" smtClean="0">
                <a:solidFill>
                  <a:srgbClr val="FF0000"/>
                </a:solidFill>
                <a:latin typeface="Calibri" pitchFamily="34" charset="0"/>
                <a:cs typeface="Calibri" pitchFamily="34" charset="0"/>
              </a:rPr>
              <a:t>2013</a:t>
            </a:r>
            <a:endParaRPr lang="it-IT" b="1" i="1" u="sng" dirty="0">
              <a:solidFill>
                <a:srgbClr val="FF0000"/>
              </a:solidFill>
              <a:latin typeface="Calibri" pitchFamily="34" charset="0"/>
              <a:cs typeface="Calibri" pitchFamily="34" charset="0"/>
            </a:endParaRPr>
          </a:p>
          <a:p>
            <a:pPr algn="just"/>
            <a:r>
              <a:rPr lang="it-IT" i="1" dirty="0" smtClean="0">
                <a:latin typeface="Calibri" pitchFamily="34" charset="0"/>
                <a:cs typeface="Calibri" pitchFamily="34" charset="0"/>
              </a:rPr>
              <a:t>Il </a:t>
            </a:r>
            <a:r>
              <a:rPr lang="it-IT" i="1" dirty="0">
                <a:latin typeface="Calibri" pitchFamily="34" charset="0"/>
                <a:cs typeface="Calibri" pitchFamily="34" charset="0"/>
              </a:rPr>
              <a:t>professionista </a:t>
            </a:r>
            <a:r>
              <a:rPr lang="it-IT" i="1" dirty="0" smtClean="0">
                <a:latin typeface="Calibri" pitchFamily="34" charset="0"/>
                <a:cs typeface="Calibri" pitchFamily="34" charset="0"/>
              </a:rPr>
              <a:t>è </a:t>
            </a:r>
            <a:r>
              <a:rPr lang="it-IT" i="1" dirty="0">
                <a:latin typeface="Calibri" pitchFamily="34" charset="0"/>
                <a:cs typeface="Calibri" pitchFamily="34" charset="0"/>
              </a:rPr>
              <a:t>tenuto a stipulare, </a:t>
            </a:r>
            <a:r>
              <a:rPr lang="it-IT" i="1" dirty="0" smtClean="0">
                <a:latin typeface="Calibri" pitchFamily="34" charset="0"/>
                <a:cs typeface="Calibri" pitchFamily="34" charset="0"/>
              </a:rPr>
              <a:t>(…) </a:t>
            </a:r>
            <a:r>
              <a:rPr lang="it-IT" i="1" dirty="0">
                <a:latin typeface="Calibri" pitchFamily="34" charset="0"/>
                <a:cs typeface="Calibri" pitchFamily="34" charset="0"/>
              </a:rPr>
              <a:t>idonea assicurazione per i danni derivanti al cliente dall’esercizio </a:t>
            </a:r>
            <a:r>
              <a:rPr lang="it-IT" i="1" dirty="0" smtClean="0">
                <a:latin typeface="Calibri" pitchFamily="34" charset="0"/>
                <a:cs typeface="Calibri" pitchFamily="34" charset="0"/>
              </a:rPr>
              <a:t>dell'attività </a:t>
            </a:r>
            <a:r>
              <a:rPr lang="it-IT" i="1" dirty="0">
                <a:latin typeface="Calibri" pitchFamily="34" charset="0"/>
                <a:cs typeface="Calibri" pitchFamily="34" charset="0"/>
              </a:rPr>
              <a:t>professionale, </a:t>
            </a:r>
            <a:r>
              <a:rPr lang="it-IT" i="1" dirty="0" smtClean="0">
                <a:latin typeface="Calibri" pitchFamily="34" charset="0"/>
                <a:cs typeface="Calibri" pitchFamily="34" charset="0"/>
              </a:rPr>
              <a:t>(…). </a:t>
            </a:r>
            <a:r>
              <a:rPr lang="it-IT" i="1" dirty="0">
                <a:latin typeface="Calibri" pitchFamily="34" charset="0"/>
                <a:cs typeface="Calibri" pitchFamily="34" charset="0"/>
              </a:rPr>
              <a:t>Il professionista deve rendere noti al </a:t>
            </a:r>
            <a:r>
              <a:rPr lang="it-IT" i="1" dirty="0" smtClean="0">
                <a:latin typeface="Calibri" pitchFamily="34" charset="0"/>
                <a:cs typeface="Calibri" pitchFamily="34" charset="0"/>
              </a:rPr>
              <a:t>cliente(…) </a:t>
            </a:r>
            <a:r>
              <a:rPr lang="it-IT" i="1" dirty="0">
                <a:latin typeface="Calibri" pitchFamily="34" charset="0"/>
                <a:cs typeface="Calibri" pitchFamily="34" charset="0"/>
              </a:rPr>
              <a:t>gli estremi della polizza </a:t>
            </a:r>
            <a:r>
              <a:rPr lang="it-IT" i="1" dirty="0" smtClean="0">
                <a:latin typeface="Calibri" pitchFamily="34" charset="0"/>
                <a:cs typeface="Calibri" pitchFamily="34" charset="0"/>
              </a:rPr>
              <a:t>professionale (…).</a:t>
            </a:r>
            <a:endParaRPr lang="it-IT" i="1" dirty="0">
              <a:latin typeface="Calibri" pitchFamily="34" charset="0"/>
              <a:cs typeface="Calibri" pitchFamily="34" charset="0"/>
            </a:endParaRPr>
          </a:p>
          <a:p>
            <a:pPr algn="just"/>
            <a:r>
              <a:rPr lang="it-IT" i="1" dirty="0" smtClean="0">
                <a:latin typeface="Calibri" pitchFamily="34" charset="0"/>
                <a:cs typeface="Calibri" pitchFamily="34" charset="0"/>
              </a:rPr>
              <a:t>La violazione (…) costituisce </a:t>
            </a:r>
            <a:r>
              <a:rPr lang="it-IT" i="1" dirty="0">
                <a:latin typeface="Calibri" pitchFamily="34" charset="0"/>
                <a:cs typeface="Calibri" pitchFamily="34" charset="0"/>
              </a:rPr>
              <a:t>illecito disciplinare.</a:t>
            </a:r>
          </a:p>
          <a:p>
            <a:pPr algn="just"/>
            <a:r>
              <a:rPr lang="it-IT" i="1" dirty="0" smtClean="0">
                <a:latin typeface="Calibri" pitchFamily="34" charset="0"/>
                <a:cs typeface="Calibri" pitchFamily="34" charset="0"/>
              </a:rPr>
              <a:t>Al </a:t>
            </a:r>
            <a:r>
              <a:rPr lang="it-IT" i="1" dirty="0">
                <a:latin typeface="Calibri" pitchFamily="34" charset="0"/>
                <a:cs typeface="Calibri" pitchFamily="34" charset="0"/>
              </a:rPr>
              <a:t>fine di consentire la negoziazione delle convenzioni </a:t>
            </a:r>
            <a:r>
              <a:rPr lang="it-IT" i="1" dirty="0" smtClean="0">
                <a:latin typeface="Calibri" pitchFamily="34" charset="0"/>
                <a:cs typeface="Calibri" pitchFamily="34" charset="0"/>
              </a:rPr>
              <a:t>collettive (…), </a:t>
            </a:r>
            <a:r>
              <a:rPr lang="it-IT" i="1" dirty="0">
                <a:latin typeface="Calibri" pitchFamily="34" charset="0"/>
                <a:cs typeface="Calibri" pitchFamily="34" charset="0"/>
              </a:rPr>
              <a:t>l’obbligo di assicurazione </a:t>
            </a:r>
            <a:r>
              <a:rPr lang="it-IT" i="1" dirty="0" smtClean="0">
                <a:latin typeface="Calibri" pitchFamily="34" charset="0"/>
                <a:cs typeface="Calibri" pitchFamily="34" charset="0"/>
              </a:rPr>
              <a:t>(…) </a:t>
            </a:r>
            <a:r>
              <a:rPr lang="it-IT" b="1" i="1" dirty="0">
                <a:latin typeface="Calibri" pitchFamily="34" charset="0"/>
                <a:cs typeface="Calibri" pitchFamily="34" charset="0"/>
              </a:rPr>
              <a:t>acquista efficacia decorsi </a:t>
            </a:r>
            <a:r>
              <a:rPr lang="it-IT" b="1" i="1" dirty="0">
                <a:solidFill>
                  <a:srgbClr val="FF0000"/>
                </a:solidFill>
                <a:latin typeface="Calibri" pitchFamily="34" charset="0"/>
                <a:cs typeface="Calibri" pitchFamily="34" charset="0"/>
              </a:rPr>
              <a:t>dodici mesi dall’entrata in vigore del presente decreto</a:t>
            </a:r>
            <a:r>
              <a:rPr lang="it-IT" b="1" i="1" dirty="0">
                <a:latin typeface="Calibri" pitchFamily="34" charset="0"/>
                <a:cs typeface="Calibri" pitchFamily="34" charset="0"/>
              </a:rPr>
              <a:t>.</a:t>
            </a: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11</a:t>
            </a:fld>
            <a:endParaRPr lang="it-IT" dirty="0"/>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02817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908720"/>
            <a:ext cx="7272808" cy="1168152"/>
          </a:xfrm>
        </p:spPr>
        <p:txBody>
          <a:bodyPr>
            <a:normAutofit fontScale="90000"/>
          </a:bodyPr>
          <a:lstStyle/>
          <a:p>
            <a:pPr algn="ctr"/>
            <a:r>
              <a:rPr lang="it-IT" sz="4000" cap="all" dirty="0" smtClean="0"/>
              <a:t>OBBLIGO DI ASSICURAZIONE </a:t>
            </a:r>
            <a:br>
              <a:rPr lang="it-IT" sz="4000" cap="all" dirty="0" smtClean="0"/>
            </a:br>
            <a:r>
              <a:rPr lang="it-IT" sz="4000" cap="all" dirty="0" smtClean="0"/>
              <a:t>(ART.5)</a:t>
            </a:r>
            <a:br>
              <a:rPr lang="it-IT" sz="4000" cap="all" dirty="0" smtClean="0"/>
            </a:br>
            <a:endParaRPr lang="it-IT" sz="1800" cap="all" dirty="0"/>
          </a:p>
        </p:txBody>
      </p:sp>
      <p:sp>
        <p:nvSpPr>
          <p:cNvPr id="3" name="Segnaposto contenuto 2"/>
          <p:cNvSpPr>
            <a:spLocks noGrp="1"/>
          </p:cNvSpPr>
          <p:nvPr>
            <p:ph idx="1"/>
          </p:nvPr>
        </p:nvSpPr>
        <p:spPr>
          <a:xfrm>
            <a:off x="755576" y="1484784"/>
            <a:ext cx="7543800" cy="4680520"/>
          </a:xfrm>
        </p:spPr>
        <p:txBody>
          <a:bodyPr>
            <a:normAutofit/>
          </a:bodyPr>
          <a:lstStyle/>
          <a:p>
            <a:pPr algn="ctr"/>
            <a:r>
              <a:rPr lang="it-IT" sz="2800" b="1" dirty="0" smtClean="0">
                <a:latin typeface="Calibri" pitchFamily="34" charset="0"/>
                <a:cs typeface="Calibri" pitchFamily="34" charset="0"/>
              </a:rPr>
              <a:t>PER ISCRITTI OBBLIGO STIPULA SPOSTATA AD </a:t>
            </a:r>
            <a:r>
              <a:rPr lang="it-IT" sz="2800" b="1" dirty="0" smtClean="0">
                <a:solidFill>
                  <a:srgbClr val="FF0000"/>
                </a:solidFill>
                <a:latin typeface="Calibri" pitchFamily="34" charset="0"/>
                <a:cs typeface="Calibri" pitchFamily="34" charset="0"/>
              </a:rPr>
              <a:t>AGOSTO 2013 </a:t>
            </a:r>
            <a:endParaRPr lang="it-IT" sz="2800" b="1" dirty="0">
              <a:solidFill>
                <a:srgbClr val="FF0000"/>
              </a:solidFill>
              <a:latin typeface="Calibri" pitchFamily="34" charset="0"/>
              <a:cs typeface="Calibri" pitchFamily="34" charset="0"/>
            </a:endParaRPr>
          </a:p>
          <a:p>
            <a:pPr algn="ctr"/>
            <a:r>
              <a:rPr lang="it-IT" sz="2800" b="1" dirty="0" smtClean="0">
                <a:latin typeface="Calibri" pitchFamily="34" charset="0"/>
                <a:cs typeface="Calibri" pitchFamily="34" charset="0"/>
              </a:rPr>
              <a:t>NECESSITA’ DI AGGIORNARE CODICE DEONTOLOGICO  </a:t>
            </a:r>
          </a:p>
          <a:p>
            <a:pPr algn="ctr"/>
            <a:r>
              <a:rPr lang="it-IT" sz="2800" b="1" dirty="0" smtClean="0">
                <a:latin typeface="Calibri" pitchFamily="34" charset="0"/>
                <a:cs typeface="Calibri" pitchFamily="34" charset="0"/>
              </a:rPr>
              <a:t>PER CNI NEGOZIAZIONE DI CONVENZIONI COLLETTIVE CON IMPRESE ASSICURATIVE/BROKER</a:t>
            </a:r>
            <a:endParaRPr lang="it-IT" sz="2800" b="1"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12</a:t>
            </a:fld>
            <a:endParaRPr lang="it-IT" dirty="0"/>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31174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smtClean="0"/>
              <a:t>TIROCINIO</a:t>
            </a:r>
            <a:br>
              <a:rPr lang="it-IT" sz="4000" cap="all" dirty="0" smtClean="0"/>
            </a:br>
            <a:r>
              <a:rPr lang="it-IT" sz="4000" cap="all" dirty="0" smtClean="0"/>
              <a:t>(art.6) </a:t>
            </a:r>
            <a:br>
              <a:rPr lang="it-IT" sz="4000" cap="all" dirty="0" smtClean="0"/>
            </a:br>
            <a:endParaRPr lang="it-IT" sz="1800" cap="all" dirty="0"/>
          </a:p>
        </p:txBody>
      </p:sp>
      <p:sp>
        <p:nvSpPr>
          <p:cNvPr id="3" name="Segnaposto contenuto 2"/>
          <p:cNvSpPr>
            <a:spLocks noGrp="1"/>
          </p:cNvSpPr>
          <p:nvPr>
            <p:ph idx="1"/>
          </p:nvPr>
        </p:nvSpPr>
        <p:spPr>
          <a:xfrm>
            <a:off x="683568" y="1484784"/>
            <a:ext cx="7543800" cy="4680520"/>
          </a:xfrm>
        </p:spPr>
        <p:txBody>
          <a:bodyPr>
            <a:normAutofit/>
          </a:bodyPr>
          <a:lstStyle/>
          <a:p>
            <a:pPr marL="342900" lvl="1" indent="-342900">
              <a:spcBef>
                <a:spcPts val="0"/>
              </a:spcBef>
            </a:pPr>
            <a:r>
              <a:rPr lang="it-IT" b="1" dirty="0" smtClean="0">
                <a:latin typeface="Calibri" pitchFamily="34" charset="0"/>
                <a:cs typeface="Calibri" pitchFamily="34" charset="0"/>
              </a:rPr>
              <a:t>IL TIROCINIO RESTA OBBLIGATORIO SOLO PER LE PROFESSIONI CHE LO PREVEDONO</a:t>
            </a:r>
          </a:p>
          <a:p>
            <a:pPr marL="342900" lvl="1" indent="-342900">
              <a:spcBef>
                <a:spcPts val="0"/>
              </a:spcBef>
            </a:pPr>
            <a:r>
              <a:rPr lang="it-IT" b="1" dirty="0" smtClean="0">
                <a:latin typeface="Calibri" pitchFamily="34" charset="0"/>
                <a:cs typeface="Calibri" pitchFamily="34" charset="0"/>
              </a:rPr>
              <a:t>HA UNA DURATA MASSIMA DI 18 MESI </a:t>
            </a:r>
          </a:p>
          <a:p>
            <a:pPr marL="342900" lvl="1" indent="-342900">
              <a:spcBef>
                <a:spcPts val="0"/>
              </a:spcBef>
            </a:pPr>
            <a:r>
              <a:rPr lang="it-IT" b="1" dirty="0" smtClean="0">
                <a:latin typeface="Calibri" pitchFamily="34" charset="0"/>
                <a:cs typeface="Calibri" pitchFamily="34" charset="0"/>
              </a:rPr>
              <a:t>PUO’ ESSERE SVOLTO IN PARTE ALL’ESTERO O ALL’ULTIMO ANNO DI UNIVERSITA’ </a:t>
            </a:r>
            <a:endParaRPr lang="it-IT" b="1" dirty="0">
              <a:latin typeface="Calibri" pitchFamily="34" charset="0"/>
              <a:cs typeface="Calibri" pitchFamily="34" charset="0"/>
            </a:endParaRPr>
          </a:p>
          <a:p>
            <a:pPr marL="0" indent="0" algn="just">
              <a:buNone/>
            </a:pPr>
            <a:r>
              <a:rPr lang="it-IT" i="1" dirty="0" smtClean="0">
                <a:latin typeface="Calibri" pitchFamily="34" charset="0"/>
                <a:cs typeface="Calibri" pitchFamily="34" charset="0"/>
              </a:rPr>
              <a:t>Il </a:t>
            </a:r>
            <a:r>
              <a:rPr lang="it-IT" i="1" dirty="0">
                <a:latin typeface="Calibri" pitchFamily="34" charset="0"/>
                <a:cs typeface="Calibri" pitchFamily="34" charset="0"/>
              </a:rPr>
              <a:t>tirocinio professionale </a:t>
            </a:r>
            <a:r>
              <a:rPr lang="it-IT" i="1" dirty="0" smtClean="0">
                <a:latin typeface="Calibri" pitchFamily="34" charset="0"/>
                <a:cs typeface="Calibri" pitchFamily="34" charset="0"/>
              </a:rPr>
              <a:t>è </a:t>
            </a:r>
            <a:r>
              <a:rPr lang="it-IT" i="1" dirty="0">
                <a:latin typeface="Calibri" pitchFamily="34" charset="0"/>
                <a:cs typeface="Calibri" pitchFamily="34" charset="0"/>
              </a:rPr>
              <a:t>obbligatorio ove previsto dai singoli ordinamenti professionali, e ha una durata massima di </a:t>
            </a:r>
            <a:r>
              <a:rPr lang="it-IT" i="1" dirty="0">
                <a:solidFill>
                  <a:srgbClr val="FF0000"/>
                </a:solidFill>
                <a:latin typeface="Calibri" pitchFamily="34" charset="0"/>
                <a:cs typeface="Calibri" pitchFamily="34" charset="0"/>
              </a:rPr>
              <a:t>diciotto </a:t>
            </a:r>
            <a:r>
              <a:rPr lang="it-IT" i="1" dirty="0" smtClean="0">
                <a:solidFill>
                  <a:srgbClr val="FF0000"/>
                </a:solidFill>
                <a:latin typeface="Calibri" pitchFamily="34" charset="0"/>
                <a:cs typeface="Calibri" pitchFamily="34" charset="0"/>
              </a:rPr>
              <a:t>mesi </a:t>
            </a:r>
            <a:r>
              <a:rPr lang="it-IT" i="1" dirty="0" smtClean="0">
                <a:latin typeface="Calibri" pitchFamily="34" charset="0"/>
                <a:cs typeface="Calibri" pitchFamily="34" charset="0"/>
              </a:rPr>
              <a:t>(…).</a:t>
            </a:r>
            <a:r>
              <a:rPr lang="it-IT" dirty="0" smtClean="0">
                <a:latin typeface="Calibri" pitchFamily="34" charset="0"/>
                <a:cs typeface="Calibri" pitchFamily="34" charset="0"/>
              </a:rPr>
              <a:t> </a:t>
            </a:r>
            <a:r>
              <a:rPr lang="it-IT" i="1" dirty="0" smtClean="0">
                <a:latin typeface="Calibri" pitchFamily="34" charset="0"/>
                <a:cs typeface="Calibri" pitchFamily="34" charset="0"/>
              </a:rPr>
              <a:t>Il </a:t>
            </a:r>
            <a:r>
              <a:rPr lang="it-IT" i="1" dirty="0">
                <a:latin typeface="Calibri" pitchFamily="34" charset="0"/>
                <a:cs typeface="Calibri" pitchFamily="34" charset="0"/>
              </a:rPr>
              <a:t>tirocinio </a:t>
            </a:r>
            <a:r>
              <a:rPr lang="it-IT" i="1" dirty="0" smtClean="0">
                <a:latin typeface="Calibri" pitchFamily="34" charset="0"/>
                <a:cs typeface="Calibri" pitchFamily="34" charset="0"/>
              </a:rPr>
              <a:t>può </a:t>
            </a:r>
            <a:r>
              <a:rPr lang="it-IT" i="1" dirty="0">
                <a:latin typeface="Calibri" pitchFamily="34" charset="0"/>
                <a:cs typeface="Calibri" pitchFamily="34" charset="0"/>
              </a:rPr>
              <a:t>essere svolto, in misura non superiore </a:t>
            </a:r>
            <a:r>
              <a:rPr lang="it-IT" i="1" dirty="0">
                <a:solidFill>
                  <a:srgbClr val="FF0000"/>
                </a:solidFill>
                <a:latin typeface="Calibri" pitchFamily="34" charset="0"/>
                <a:cs typeface="Calibri" pitchFamily="34" charset="0"/>
              </a:rPr>
              <a:t>a sei mesi</a:t>
            </a:r>
            <a:r>
              <a:rPr lang="it-IT" i="1" dirty="0">
                <a:latin typeface="Calibri" pitchFamily="34" charset="0"/>
                <a:cs typeface="Calibri" pitchFamily="34" charset="0"/>
              </a:rPr>
              <a:t>, presso enti o professionisti di altri </a:t>
            </a:r>
            <a:r>
              <a:rPr lang="it-IT" i="1" dirty="0" smtClean="0">
                <a:latin typeface="Calibri" pitchFamily="34" charset="0"/>
                <a:cs typeface="Calibri" pitchFamily="34" charset="0"/>
              </a:rPr>
              <a:t>Paesi (…), può </a:t>
            </a:r>
            <a:r>
              <a:rPr lang="it-IT" i="1" dirty="0">
                <a:latin typeface="Calibri" pitchFamily="34" charset="0"/>
                <a:cs typeface="Calibri" pitchFamily="34" charset="0"/>
              </a:rPr>
              <a:t>essere </a:t>
            </a:r>
            <a:r>
              <a:rPr lang="it-IT" i="1" dirty="0" smtClean="0">
                <a:latin typeface="Calibri" pitchFamily="34" charset="0"/>
                <a:cs typeface="Calibri" pitchFamily="34" charset="0"/>
              </a:rPr>
              <a:t>altresì </a:t>
            </a:r>
            <a:r>
              <a:rPr lang="it-IT" i="1" dirty="0">
                <a:latin typeface="Calibri" pitchFamily="34" charset="0"/>
                <a:cs typeface="Calibri" pitchFamily="34" charset="0"/>
              </a:rPr>
              <a:t>svolto per i primi sei </a:t>
            </a:r>
            <a:r>
              <a:rPr lang="it-IT" i="1" dirty="0" smtClean="0">
                <a:latin typeface="Calibri" pitchFamily="34" charset="0"/>
                <a:cs typeface="Calibri" pitchFamily="34" charset="0"/>
              </a:rPr>
              <a:t>mesi</a:t>
            </a:r>
            <a:r>
              <a:rPr lang="it-IT" i="1" dirty="0">
                <a:latin typeface="Calibri" pitchFamily="34" charset="0"/>
                <a:cs typeface="Calibri" pitchFamily="34" charset="0"/>
              </a:rPr>
              <a:t> </a:t>
            </a:r>
            <a:r>
              <a:rPr lang="it-IT" i="1" dirty="0" smtClean="0">
                <a:latin typeface="Calibri" pitchFamily="34" charset="0"/>
                <a:cs typeface="Calibri" pitchFamily="34" charset="0"/>
              </a:rPr>
              <a:t>(…) </a:t>
            </a:r>
            <a:r>
              <a:rPr lang="it-IT" b="1" i="1" dirty="0" smtClean="0">
                <a:latin typeface="Calibri" pitchFamily="34" charset="0"/>
                <a:cs typeface="Calibri" pitchFamily="34" charset="0"/>
              </a:rPr>
              <a:t>in </a:t>
            </a:r>
            <a:r>
              <a:rPr lang="it-IT" b="1" i="1" dirty="0">
                <a:latin typeface="Calibri" pitchFamily="34" charset="0"/>
                <a:cs typeface="Calibri" pitchFamily="34" charset="0"/>
              </a:rPr>
              <a:t>concomitanza con </a:t>
            </a:r>
            <a:r>
              <a:rPr lang="it-IT" b="1" i="1" dirty="0">
                <a:solidFill>
                  <a:srgbClr val="FF0000"/>
                </a:solidFill>
                <a:latin typeface="Calibri" pitchFamily="34" charset="0"/>
                <a:cs typeface="Calibri" pitchFamily="34" charset="0"/>
              </a:rPr>
              <a:t>l’ultimo anno del corso di studio </a:t>
            </a:r>
            <a:r>
              <a:rPr lang="it-IT" i="1" dirty="0">
                <a:latin typeface="Calibri" pitchFamily="34" charset="0"/>
                <a:cs typeface="Calibri" pitchFamily="34" charset="0"/>
              </a:rPr>
              <a:t>per il conseguimento della laurea necessaria. </a:t>
            </a:r>
            <a:endParaRPr lang="it-IT" i="1" dirty="0" smtClean="0">
              <a:latin typeface="Calibri" pitchFamily="34" charset="0"/>
              <a:cs typeface="Calibri" pitchFamily="34" charset="0"/>
            </a:endParaRP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13</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88493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836712"/>
            <a:ext cx="7272808" cy="1168152"/>
          </a:xfrm>
        </p:spPr>
        <p:txBody>
          <a:bodyPr>
            <a:normAutofit fontScale="90000"/>
          </a:bodyPr>
          <a:lstStyle/>
          <a:p>
            <a:pPr algn="ctr"/>
            <a:r>
              <a:rPr lang="it-IT" sz="4000" cap="all" dirty="0" smtClean="0"/>
              <a:t>TIROCINIO </a:t>
            </a:r>
            <a:br>
              <a:rPr lang="it-IT" sz="4000" cap="all" dirty="0" smtClean="0"/>
            </a:br>
            <a:r>
              <a:rPr lang="it-IT" sz="4000" cap="all" dirty="0" smtClean="0"/>
              <a:t>(ART.6) </a:t>
            </a:r>
            <a:br>
              <a:rPr lang="it-IT" sz="4000" cap="all" dirty="0" smtClean="0"/>
            </a:br>
            <a:endParaRPr lang="it-IT" sz="1800" cap="all" dirty="0"/>
          </a:p>
        </p:txBody>
      </p:sp>
      <p:sp>
        <p:nvSpPr>
          <p:cNvPr id="3" name="Segnaposto contenuto 2"/>
          <p:cNvSpPr>
            <a:spLocks noGrp="1"/>
          </p:cNvSpPr>
          <p:nvPr>
            <p:ph idx="1"/>
          </p:nvPr>
        </p:nvSpPr>
        <p:spPr>
          <a:xfrm>
            <a:off x="683568" y="1566736"/>
            <a:ext cx="7543800" cy="4680520"/>
          </a:xfrm>
        </p:spPr>
        <p:txBody>
          <a:bodyPr>
            <a:normAutofit/>
          </a:bodyPr>
          <a:lstStyle/>
          <a:p>
            <a:pPr marL="0" indent="0" algn="just">
              <a:buNone/>
            </a:pPr>
            <a:r>
              <a:rPr lang="it-IT" dirty="0" smtClean="0">
                <a:latin typeface="Calibri" pitchFamily="34" charset="0"/>
                <a:cs typeface="Calibri" pitchFamily="34" charset="0"/>
              </a:rPr>
              <a:t>TIROCINIO PUO’ ESSERE SVOLTO ANCHE SE DIPENDENTI PUBBLICI O PRIVATI </a:t>
            </a:r>
            <a:endParaRPr lang="it-IT" dirty="0">
              <a:latin typeface="Calibri" pitchFamily="34" charset="0"/>
              <a:cs typeface="Calibri" pitchFamily="34" charset="0"/>
            </a:endParaRPr>
          </a:p>
          <a:p>
            <a:pPr marL="0" indent="0" algn="just">
              <a:buNone/>
            </a:pPr>
            <a:r>
              <a:rPr lang="it-IT" i="1" dirty="0" smtClean="0">
                <a:latin typeface="Calibri" pitchFamily="34" charset="0"/>
                <a:cs typeface="Calibri" pitchFamily="34" charset="0"/>
              </a:rPr>
              <a:t>Il </a:t>
            </a:r>
            <a:r>
              <a:rPr lang="it-IT" i="1" dirty="0">
                <a:latin typeface="Calibri" pitchFamily="34" charset="0"/>
                <a:cs typeface="Calibri" pitchFamily="34" charset="0"/>
              </a:rPr>
              <a:t>tirocinio </a:t>
            </a:r>
            <a:r>
              <a:rPr lang="it-IT" i="1" dirty="0" smtClean="0">
                <a:latin typeface="Calibri" pitchFamily="34" charset="0"/>
                <a:cs typeface="Calibri" pitchFamily="34" charset="0"/>
              </a:rPr>
              <a:t>può </a:t>
            </a:r>
            <a:r>
              <a:rPr lang="it-IT" i="1" dirty="0">
                <a:latin typeface="Calibri" pitchFamily="34" charset="0"/>
                <a:cs typeface="Calibri" pitchFamily="34" charset="0"/>
              </a:rPr>
              <a:t>essere svolto in costanza di rapporto di </a:t>
            </a:r>
            <a:r>
              <a:rPr lang="it-IT" b="1" i="1" dirty="0">
                <a:solidFill>
                  <a:srgbClr val="FF0000"/>
                </a:solidFill>
                <a:latin typeface="Calibri" pitchFamily="34" charset="0"/>
                <a:cs typeface="Calibri" pitchFamily="34" charset="0"/>
              </a:rPr>
              <a:t>pubblico impiego </a:t>
            </a:r>
            <a:r>
              <a:rPr lang="it-IT" b="1" i="1" dirty="0" smtClean="0">
                <a:solidFill>
                  <a:srgbClr val="FF0000"/>
                </a:solidFill>
                <a:latin typeface="Calibri" pitchFamily="34" charset="0"/>
                <a:cs typeface="Calibri" pitchFamily="34" charset="0"/>
              </a:rPr>
              <a:t>o</a:t>
            </a:r>
            <a:r>
              <a:rPr lang="it-IT" i="1" dirty="0" smtClean="0">
                <a:latin typeface="Calibri" pitchFamily="34" charset="0"/>
                <a:cs typeface="Calibri" pitchFamily="34" charset="0"/>
              </a:rPr>
              <a:t>(…) </a:t>
            </a:r>
            <a:r>
              <a:rPr lang="it-IT" i="1" dirty="0">
                <a:latin typeface="Calibri" pitchFamily="34" charset="0"/>
                <a:cs typeface="Calibri" pitchFamily="34" charset="0"/>
              </a:rPr>
              <a:t>di rapporto di lavoro subordinato </a:t>
            </a:r>
            <a:r>
              <a:rPr lang="it-IT" b="1" i="1" dirty="0">
                <a:solidFill>
                  <a:srgbClr val="FF0000"/>
                </a:solidFill>
                <a:latin typeface="Calibri" pitchFamily="34" charset="0"/>
                <a:cs typeface="Calibri" pitchFamily="34" charset="0"/>
              </a:rPr>
              <a:t>privato</a:t>
            </a:r>
            <a:r>
              <a:rPr lang="it-IT" i="1" dirty="0">
                <a:latin typeface="Calibri" pitchFamily="34" charset="0"/>
                <a:cs typeface="Calibri" pitchFamily="34" charset="0"/>
              </a:rPr>
              <a:t>, </a:t>
            </a:r>
            <a:r>
              <a:rPr lang="it-IT" i="1" dirty="0" smtClean="0">
                <a:latin typeface="Calibri" pitchFamily="34" charset="0"/>
                <a:cs typeface="Calibri" pitchFamily="34" charset="0"/>
              </a:rPr>
              <a:t>purché’ le (…) discipline </a:t>
            </a:r>
            <a:r>
              <a:rPr lang="it-IT" i="1" dirty="0">
                <a:latin typeface="Calibri" pitchFamily="34" charset="0"/>
                <a:cs typeface="Calibri" pitchFamily="34" charset="0"/>
              </a:rPr>
              <a:t>prevedano </a:t>
            </a:r>
            <a:r>
              <a:rPr lang="it-IT" i="1" dirty="0" smtClean="0">
                <a:latin typeface="Calibri" pitchFamily="34" charset="0"/>
                <a:cs typeface="Calibri" pitchFamily="34" charset="0"/>
              </a:rPr>
              <a:t>orari </a:t>
            </a:r>
            <a:r>
              <a:rPr lang="it-IT" i="1" dirty="0">
                <a:latin typeface="Calibri" pitchFamily="34" charset="0"/>
                <a:cs typeface="Calibri" pitchFamily="34" charset="0"/>
              </a:rPr>
              <a:t>di lavoro </a:t>
            </a:r>
            <a:r>
              <a:rPr lang="it-IT" i="1" dirty="0">
                <a:solidFill>
                  <a:srgbClr val="FF0000"/>
                </a:solidFill>
                <a:latin typeface="Calibri" pitchFamily="34" charset="0"/>
                <a:cs typeface="Calibri" pitchFamily="34" charset="0"/>
              </a:rPr>
              <a:t>idonei </a:t>
            </a:r>
            <a:r>
              <a:rPr lang="it-IT" i="1" dirty="0">
                <a:latin typeface="Calibri" pitchFamily="34" charset="0"/>
                <a:cs typeface="Calibri" pitchFamily="34" charset="0"/>
              </a:rPr>
              <a:t>a consentirne l’effettivo </a:t>
            </a:r>
            <a:r>
              <a:rPr lang="it-IT" i="1" dirty="0" smtClean="0">
                <a:latin typeface="Calibri" pitchFamily="34" charset="0"/>
                <a:cs typeface="Calibri" pitchFamily="34" charset="0"/>
              </a:rPr>
              <a:t>svolgimento (…)</a:t>
            </a:r>
            <a:endParaRPr lang="it-IT" i="1" dirty="0">
              <a:latin typeface="Calibri" pitchFamily="34" charset="0"/>
              <a:cs typeface="Calibri" pitchFamily="34" charset="0"/>
            </a:endParaRP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14</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13364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smtClean="0"/>
              <a:t>TIROCINIO</a:t>
            </a:r>
            <a:br>
              <a:rPr lang="it-IT" sz="4000" cap="all" dirty="0" smtClean="0"/>
            </a:br>
            <a:r>
              <a:rPr lang="it-IT" sz="4000" cap="all" dirty="0" smtClean="0"/>
              <a:t>(ART.6) </a:t>
            </a:r>
            <a:br>
              <a:rPr lang="it-IT" sz="4000" cap="all" dirty="0" smtClean="0"/>
            </a:br>
            <a:endParaRPr lang="it-IT" sz="1800" cap="all" dirty="0"/>
          </a:p>
        </p:txBody>
      </p:sp>
      <p:sp>
        <p:nvSpPr>
          <p:cNvPr id="3" name="Segnaposto contenuto 2"/>
          <p:cNvSpPr>
            <a:spLocks noGrp="1"/>
          </p:cNvSpPr>
          <p:nvPr>
            <p:ph idx="1"/>
          </p:nvPr>
        </p:nvSpPr>
        <p:spPr>
          <a:xfrm>
            <a:off x="683568" y="1484784"/>
            <a:ext cx="7543800" cy="4680520"/>
          </a:xfrm>
        </p:spPr>
        <p:txBody>
          <a:bodyPr>
            <a:normAutofit/>
          </a:bodyPr>
          <a:lstStyle/>
          <a:p>
            <a:pPr marL="0" indent="0" algn="just">
              <a:buNone/>
            </a:pPr>
            <a:r>
              <a:rPr lang="it-IT" b="1" dirty="0" smtClean="0"/>
              <a:t>RESA FACOLTATIVA E NON PIU’ OBBLIGATORIA LA POSSIBILITA’ DI SVOLGERE IL TIROCINIO ATTRAVERSO LA FREQUENZA DI CORSI DI FORMAZIONE PROFESSIONALE </a:t>
            </a:r>
            <a:endParaRPr lang="it-IT" b="1" dirty="0"/>
          </a:p>
          <a:p>
            <a:pPr marL="0" indent="0" algn="just">
              <a:buNone/>
            </a:pPr>
            <a:r>
              <a:rPr lang="it-IT" i="1" dirty="0" smtClean="0"/>
              <a:t>Il </a:t>
            </a:r>
            <a:r>
              <a:rPr lang="it-IT" i="1" dirty="0"/>
              <a:t>tirocinio, oltre che nella pratica svolta presso un professionista, </a:t>
            </a:r>
            <a:r>
              <a:rPr lang="it-IT" i="1" dirty="0" smtClean="0"/>
              <a:t>può consistere (…) nella frequenza (…), per </a:t>
            </a:r>
            <a:r>
              <a:rPr lang="it-IT" i="1" dirty="0"/>
              <a:t>un </a:t>
            </a:r>
            <a:r>
              <a:rPr lang="it-IT" b="1" i="1" dirty="0">
                <a:solidFill>
                  <a:srgbClr val="FF0000"/>
                </a:solidFill>
              </a:rPr>
              <a:t>periodo non superiore a sei mesi</a:t>
            </a:r>
            <a:r>
              <a:rPr lang="it-IT" i="1" dirty="0"/>
              <a:t>, di specifici </a:t>
            </a:r>
            <a:r>
              <a:rPr lang="it-IT" i="1" dirty="0">
                <a:solidFill>
                  <a:srgbClr val="FF0000"/>
                </a:solidFill>
              </a:rPr>
              <a:t>corsi di formazione </a:t>
            </a:r>
            <a:r>
              <a:rPr lang="it-IT" i="1" dirty="0"/>
              <a:t>professionale organizzati da </a:t>
            </a:r>
            <a:r>
              <a:rPr lang="it-IT" i="1" dirty="0" smtClean="0"/>
              <a:t>ordini (…). Il </a:t>
            </a:r>
            <a:r>
              <a:rPr lang="it-IT" i="1" dirty="0"/>
              <a:t>consiglio nazionale dell’ordine </a:t>
            </a:r>
            <a:r>
              <a:rPr lang="it-IT" i="1" dirty="0" smtClean="0"/>
              <a:t>(…) </a:t>
            </a:r>
            <a:r>
              <a:rPr lang="it-IT" i="1" dirty="0"/>
              <a:t>disciplina con </a:t>
            </a:r>
            <a:r>
              <a:rPr lang="it-IT" b="1" i="1" dirty="0" smtClean="0">
                <a:solidFill>
                  <a:srgbClr val="FF0000"/>
                </a:solidFill>
              </a:rPr>
              <a:t>regolamento</a:t>
            </a:r>
            <a:r>
              <a:rPr lang="it-IT" i="1" dirty="0"/>
              <a:t> </a:t>
            </a:r>
            <a:r>
              <a:rPr lang="it-IT" i="1" dirty="0" smtClean="0"/>
              <a:t>(…)</a:t>
            </a:r>
            <a:r>
              <a:rPr lang="it-IT" i="1" dirty="0"/>
              <a:t>:</a:t>
            </a:r>
            <a:r>
              <a:rPr lang="it-IT" i="1" dirty="0" smtClean="0"/>
              <a:t> le modalità (…) i contenuti (…) la durata (…) dei corsi di formazione (…)</a:t>
            </a:r>
            <a:endParaRPr lang="it-IT" i="1" dirty="0"/>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15</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01363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980728"/>
            <a:ext cx="7272808" cy="1168152"/>
          </a:xfrm>
        </p:spPr>
        <p:txBody>
          <a:bodyPr>
            <a:normAutofit fontScale="90000"/>
          </a:bodyPr>
          <a:lstStyle/>
          <a:p>
            <a:pPr algn="ctr"/>
            <a:r>
              <a:rPr lang="it-IT" sz="4700" cap="all" dirty="0" smtClean="0"/>
              <a:t>TIROCINIO</a:t>
            </a:r>
            <a:br>
              <a:rPr lang="it-IT" sz="4700" cap="all" dirty="0" smtClean="0"/>
            </a:br>
            <a:r>
              <a:rPr lang="it-IT" sz="4700" cap="all" dirty="0" smtClean="0"/>
              <a:t>(ART.6) </a:t>
            </a:r>
            <a:r>
              <a:rPr lang="it-IT" sz="4000" cap="all" dirty="0" smtClean="0"/>
              <a:t/>
            </a:r>
            <a:br>
              <a:rPr lang="it-IT" sz="4000" cap="all" dirty="0" smtClean="0"/>
            </a:br>
            <a:endParaRPr lang="it-IT" sz="1800" cap="all" dirty="0"/>
          </a:p>
        </p:txBody>
      </p:sp>
      <p:sp>
        <p:nvSpPr>
          <p:cNvPr id="3" name="Segnaposto contenuto 2"/>
          <p:cNvSpPr>
            <a:spLocks noGrp="1"/>
          </p:cNvSpPr>
          <p:nvPr>
            <p:ph idx="1"/>
          </p:nvPr>
        </p:nvSpPr>
        <p:spPr>
          <a:xfrm>
            <a:off x="900953" y="1484784"/>
            <a:ext cx="7543800" cy="4320480"/>
          </a:xfrm>
        </p:spPr>
        <p:txBody>
          <a:bodyPr>
            <a:normAutofit/>
          </a:bodyPr>
          <a:lstStyle/>
          <a:p>
            <a:pPr marL="0" indent="0" algn="ctr">
              <a:buNone/>
            </a:pPr>
            <a:r>
              <a:rPr lang="it-IT" sz="4000" b="1" dirty="0" smtClean="0">
                <a:latin typeface="Calibri" pitchFamily="34" charset="0"/>
                <a:cs typeface="Calibri" pitchFamily="34" charset="0"/>
              </a:rPr>
              <a:t>RESTA UNA </a:t>
            </a:r>
            <a:r>
              <a:rPr lang="it-IT" sz="4000" b="1" dirty="0" smtClean="0">
                <a:solidFill>
                  <a:srgbClr val="FF0000"/>
                </a:solidFill>
                <a:latin typeface="Calibri" pitchFamily="34" charset="0"/>
                <a:cs typeface="Calibri" pitchFamily="34" charset="0"/>
              </a:rPr>
              <a:t>OPZIONE</a:t>
            </a:r>
            <a:r>
              <a:rPr lang="it-IT" sz="4000" b="1" dirty="0" smtClean="0">
                <a:latin typeface="Calibri" pitchFamily="34" charset="0"/>
                <a:cs typeface="Calibri" pitchFamily="34" charset="0"/>
              </a:rPr>
              <a:t> LA CUI INTRODUZIONE PER GLI INGEGNERI ANDRA’ VALUTATA E </a:t>
            </a:r>
          </a:p>
          <a:p>
            <a:pPr marL="0" indent="0" algn="ctr">
              <a:buNone/>
            </a:pPr>
            <a:r>
              <a:rPr lang="it-IT" sz="4000" b="1" dirty="0" smtClean="0">
                <a:latin typeface="Calibri" pitchFamily="34" charset="0"/>
                <a:cs typeface="Calibri" pitchFamily="34" charset="0"/>
              </a:rPr>
              <a:t>MODULATA ATTENTAMENTE.</a:t>
            </a:r>
            <a:endParaRPr lang="it-IT" sz="4000" b="1"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16</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64257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smtClean="0"/>
              <a:t>FORMAZIONE CONTINUA</a:t>
            </a:r>
            <a:br>
              <a:rPr lang="it-IT" sz="4000" cap="all" dirty="0" smtClean="0"/>
            </a:br>
            <a:r>
              <a:rPr lang="it-IT" sz="4000" cap="all" dirty="0" smtClean="0"/>
              <a:t>(art.7) </a:t>
            </a:r>
            <a:br>
              <a:rPr lang="it-IT" sz="4000" cap="all" dirty="0" smtClean="0"/>
            </a:br>
            <a:endParaRPr lang="it-IT" sz="1800" cap="all" dirty="0"/>
          </a:p>
        </p:txBody>
      </p:sp>
      <p:sp>
        <p:nvSpPr>
          <p:cNvPr id="3" name="Segnaposto contenuto 2"/>
          <p:cNvSpPr>
            <a:spLocks noGrp="1"/>
          </p:cNvSpPr>
          <p:nvPr>
            <p:ph idx="1"/>
          </p:nvPr>
        </p:nvSpPr>
        <p:spPr>
          <a:xfrm>
            <a:off x="900953" y="1484783"/>
            <a:ext cx="7543800" cy="5040559"/>
          </a:xfrm>
        </p:spPr>
        <p:txBody>
          <a:bodyPr>
            <a:normAutofit fontScale="92500" lnSpcReduction="20000"/>
          </a:bodyPr>
          <a:lstStyle/>
          <a:p>
            <a:pPr marL="0" indent="0" algn="ctr">
              <a:buNone/>
            </a:pPr>
            <a:r>
              <a:rPr lang="it-IT" sz="2600" b="1" dirty="0" smtClean="0">
                <a:latin typeface="Calibri" pitchFamily="34" charset="0"/>
                <a:cs typeface="Calibri" pitchFamily="34" charset="0"/>
              </a:rPr>
              <a:t>OBBLIGO DI FORMAZIONE CONTINUA PER GLI ISCRITTI. </a:t>
            </a:r>
            <a:endParaRPr lang="it-IT" sz="2600" dirty="0">
              <a:latin typeface="Calibri" pitchFamily="34" charset="0"/>
              <a:cs typeface="Calibri" pitchFamily="34" charset="0"/>
            </a:endParaRPr>
          </a:p>
          <a:p>
            <a:pPr marL="0" indent="0" algn="just">
              <a:buNone/>
            </a:pPr>
            <a:r>
              <a:rPr lang="it-IT" sz="2600" i="1" dirty="0" smtClean="0">
                <a:latin typeface="Calibri" pitchFamily="34" charset="0"/>
                <a:cs typeface="Calibri" pitchFamily="34" charset="0"/>
              </a:rPr>
              <a:t>Al </a:t>
            </a:r>
            <a:r>
              <a:rPr lang="it-IT" sz="2600" i="1" dirty="0">
                <a:latin typeface="Calibri" pitchFamily="34" charset="0"/>
                <a:cs typeface="Calibri" pitchFamily="34" charset="0"/>
              </a:rPr>
              <a:t>fine di garantire la </a:t>
            </a:r>
            <a:r>
              <a:rPr lang="it-IT" sz="2600" i="1" dirty="0" smtClean="0">
                <a:latin typeface="Calibri" pitchFamily="34" charset="0"/>
                <a:cs typeface="Calibri" pitchFamily="34" charset="0"/>
              </a:rPr>
              <a:t>qualità della </a:t>
            </a:r>
            <a:r>
              <a:rPr lang="it-IT" sz="2600" i="1" dirty="0">
                <a:latin typeface="Calibri" pitchFamily="34" charset="0"/>
                <a:cs typeface="Calibri" pitchFamily="34" charset="0"/>
              </a:rPr>
              <a:t>prestazione </a:t>
            </a:r>
            <a:r>
              <a:rPr lang="it-IT" sz="2600" i="1" dirty="0" smtClean="0">
                <a:latin typeface="Calibri" pitchFamily="34" charset="0"/>
                <a:cs typeface="Calibri" pitchFamily="34" charset="0"/>
              </a:rPr>
              <a:t>professionale (…) ogni </a:t>
            </a:r>
            <a:r>
              <a:rPr lang="it-IT" sz="2600" i="1" dirty="0">
                <a:latin typeface="Calibri" pitchFamily="34" charset="0"/>
                <a:cs typeface="Calibri" pitchFamily="34" charset="0"/>
              </a:rPr>
              <a:t>professionista </a:t>
            </a:r>
            <a:r>
              <a:rPr lang="it-IT" sz="2600" b="1" i="1" dirty="0">
                <a:solidFill>
                  <a:srgbClr val="FF0000"/>
                </a:solidFill>
                <a:latin typeface="Calibri" pitchFamily="34" charset="0"/>
                <a:cs typeface="Calibri" pitchFamily="34" charset="0"/>
              </a:rPr>
              <a:t>ha l’obbligo di </a:t>
            </a:r>
            <a:r>
              <a:rPr lang="it-IT" sz="2600" b="1" i="1" dirty="0" smtClean="0">
                <a:solidFill>
                  <a:srgbClr val="FF0000"/>
                </a:solidFill>
                <a:latin typeface="Calibri" pitchFamily="34" charset="0"/>
                <a:cs typeface="Calibri" pitchFamily="34" charset="0"/>
              </a:rPr>
              <a:t>curare il (…) costante aggiornamento </a:t>
            </a:r>
            <a:r>
              <a:rPr lang="it-IT" sz="2600" b="1" i="1" dirty="0">
                <a:solidFill>
                  <a:srgbClr val="FF0000"/>
                </a:solidFill>
                <a:latin typeface="Calibri" pitchFamily="34" charset="0"/>
                <a:cs typeface="Calibri" pitchFamily="34" charset="0"/>
              </a:rPr>
              <a:t>della propria competenza </a:t>
            </a:r>
            <a:r>
              <a:rPr lang="it-IT" sz="2600" b="1" i="1" dirty="0" smtClean="0">
                <a:solidFill>
                  <a:srgbClr val="FF0000"/>
                </a:solidFill>
                <a:latin typeface="Calibri" pitchFamily="34" charset="0"/>
                <a:cs typeface="Calibri" pitchFamily="34" charset="0"/>
              </a:rPr>
              <a:t>professionale </a:t>
            </a:r>
            <a:r>
              <a:rPr lang="it-IT" sz="2600" i="1" dirty="0" smtClean="0">
                <a:latin typeface="Calibri" pitchFamily="34" charset="0"/>
                <a:cs typeface="Calibri" pitchFamily="34" charset="0"/>
              </a:rPr>
              <a:t>(…). La </a:t>
            </a:r>
            <a:r>
              <a:rPr lang="it-IT" sz="2600" i="1" dirty="0">
                <a:latin typeface="Calibri" pitchFamily="34" charset="0"/>
                <a:cs typeface="Calibri" pitchFamily="34" charset="0"/>
              </a:rPr>
              <a:t>violazione dell’obbligo </a:t>
            </a:r>
            <a:r>
              <a:rPr lang="it-IT" sz="2600" i="1" dirty="0" smtClean="0">
                <a:latin typeface="Calibri" pitchFamily="34" charset="0"/>
                <a:cs typeface="Calibri" pitchFamily="34" charset="0"/>
              </a:rPr>
              <a:t>costituisce </a:t>
            </a:r>
            <a:r>
              <a:rPr lang="it-IT" sz="2600" i="1" dirty="0">
                <a:latin typeface="Calibri" pitchFamily="34" charset="0"/>
                <a:cs typeface="Calibri" pitchFamily="34" charset="0"/>
              </a:rPr>
              <a:t>illecito disciplinare</a:t>
            </a:r>
            <a:r>
              <a:rPr lang="it-IT" sz="2600" i="1" dirty="0" smtClean="0">
                <a:latin typeface="Calibri" pitchFamily="34" charset="0"/>
                <a:cs typeface="Calibri" pitchFamily="34" charset="0"/>
              </a:rPr>
              <a:t>.</a:t>
            </a:r>
          </a:p>
          <a:p>
            <a:pPr marL="0" indent="0" algn="just">
              <a:buNone/>
            </a:pPr>
            <a:endParaRPr lang="it-IT" sz="2600" dirty="0" smtClean="0">
              <a:latin typeface="Calibri" pitchFamily="34" charset="0"/>
              <a:cs typeface="Calibri" pitchFamily="34" charset="0"/>
            </a:endParaRPr>
          </a:p>
          <a:p>
            <a:pPr marL="0" indent="0" algn="ctr">
              <a:buNone/>
            </a:pPr>
            <a:r>
              <a:rPr lang="it-IT" sz="2600" b="1" dirty="0" smtClean="0">
                <a:latin typeface="Calibri" pitchFamily="34" charset="0"/>
                <a:cs typeface="Calibri" pitchFamily="34" charset="0"/>
              </a:rPr>
              <a:t>I CORSI POTRANNO ESSERE ANCHE TENUTI DA SOGGETTI DIVERSI DAGLI ORDINI MA AUTORIZZATI DA CONSIGLI NAZIONALI E PREVIO PARERE MINISTERO VIGILANTE</a:t>
            </a:r>
            <a:endParaRPr lang="it-IT" sz="2600" b="1" dirty="0">
              <a:latin typeface="Calibri" pitchFamily="34" charset="0"/>
              <a:cs typeface="Calibri" pitchFamily="34" charset="0"/>
            </a:endParaRPr>
          </a:p>
          <a:p>
            <a:pPr marL="0" indent="0" algn="just">
              <a:buNone/>
            </a:pPr>
            <a:endParaRPr lang="it-IT" sz="2600" dirty="0">
              <a:latin typeface="Calibri" pitchFamily="34" charset="0"/>
              <a:cs typeface="Calibri" pitchFamily="34" charset="0"/>
            </a:endParaRPr>
          </a:p>
          <a:p>
            <a:pPr marL="0" indent="0" algn="just">
              <a:buNone/>
            </a:pPr>
            <a:r>
              <a:rPr lang="it-IT" sz="2600" i="1" dirty="0" smtClean="0">
                <a:latin typeface="Calibri" pitchFamily="34" charset="0"/>
                <a:cs typeface="Calibri" pitchFamily="34" charset="0"/>
              </a:rPr>
              <a:t>I </a:t>
            </a:r>
            <a:r>
              <a:rPr lang="it-IT" sz="2600" i="1" dirty="0">
                <a:latin typeface="Calibri" pitchFamily="34" charset="0"/>
                <a:cs typeface="Calibri" pitchFamily="34" charset="0"/>
              </a:rPr>
              <a:t>corsi di formazione possono essere </a:t>
            </a:r>
            <a:r>
              <a:rPr lang="it-IT" sz="2600" i="1" dirty="0" smtClean="0">
                <a:latin typeface="Calibri" pitchFamily="34" charset="0"/>
                <a:cs typeface="Calibri" pitchFamily="34" charset="0"/>
              </a:rPr>
              <a:t>organizzati (…) </a:t>
            </a:r>
            <a:r>
              <a:rPr lang="it-IT" sz="2600" i="1" dirty="0">
                <a:latin typeface="Calibri" pitchFamily="34" charset="0"/>
                <a:cs typeface="Calibri" pitchFamily="34" charset="0"/>
              </a:rPr>
              <a:t>oltre che da ordini e collegi, anche da associazioni di iscritti agli albi e da altri soggetti, </a:t>
            </a:r>
            <a:r>
              <a:rPr lang="it-IT" sz="2600" b="1" i="1" dirty="0">
                <a:solidFill>
                  <a:srgbClr val="FF0000"/>
                </a:solidFill>
                <a:latin typeface="Calibri" pitchFamily="34" charset="0"/>
                <a:cs typeface="Calibri" pitchFamily="34" charset="0"/>
              </a:rPr>
              <a:t>autorizzati dai consigli </a:t>
            </a:r>
            <a:r>
              <a:rPr lang="it-IT" sz="2600" b="1" i="1" dirty="0" smtClean="0">
                <a:solidFill>
                  <a:srgbClr val="FF0000"/>
                </a:solidFill>
                <a:latin typeface="Calibri" pitchFamily="34" charset="0"/>
                <a:cs typeface="Calibri" pitchFamily="34" charset="0"/>
              </a:rPr>
              <a:t>nazionali (…)</a:t>
            </a:r>
          </a:p>
          <a:p>
            <a:pPr marL="0" indent="0" algn="just">
              <a:buNone/>
            </a:pPr>
            <a:endParaRPr lang="it-IT" dirty="0" smtClean="0"/>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17</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615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smtClean="0"/>
              <a:t>FORMAZIONE CONTINUA</a:t>
            </a:r>
            <a:br>
              <a:rPr lang="it-IT" sz="4000" cap="all" dirty="0" smtClean="0"/>
            </a:br>
            <a:r>
              <a:rPr lang="it-IT" sz="4000" cap="all" dirty="0" smtClean="0"/>
              <a:t>(ART.7) </a:t>
            </a:r>
            <a:br>
              <a:rPr lang="it-IT" sz="4000" cap="all" dirty="0" smtClean="0"/>
            </a:br>
            <a:endParaRPr lang="it-IT" sz="1800" cap="all" dirty="0"/>
          </a:p>
        </p:txBody>
      </p:sp>
      <p:sp>
        <p:nvSpPr>
          <p:cNvPr id="3" name="Segnaposto contenuto 2"/>
          <p:cNvSpPr>
            <a:spLocks noGrp="1"/>
          </p:cNvSpPr>
          <p:nvPr>
            <p:ph idx="1"/>
          </p:nvPr>
        </p:nvSpPr>
        <p:spPr>
          <a:xfrm>
            <a:off x="683568" y="1484784"/>
            <a:ext cx="7543800" cy="4680520"/>
          </a:xfrm>
        </p:spPr>
        <p:txBody>
          <a:bodyPr>
            <a:normAutofit fontScale="85000" lnSpcReduction="10000"/>
          </a:bodyPr>
          <a:lstStyle/>
          <a:p>
            <a:pPr marL="0" indent="0" algn="ctr">
              <a:buNone/>
            </a:pPr>
            <a:r>
              <a:rPr lang="it-IT" b="1" dirty="0" smtClean="0">
                <a:latin typeface="Calibri" pitchFamily="34" charset="0"/>
                <a:cs typeface="Calibri" pitchFamily="34" charset="0"/>
              </a:rPr>
              <a:t>NECESSARIO </a:t>
            </a:r>
            <a:r>
              <a:rPr lang="it-IT" b="1" dirty="0" smtClean="0">
                <a:solidFill>
                  <a:srgbClr val="FF0000"/>
                </a:solidFill>
                <a:latin typeface="Calibri" pitchFamily="34" charset="0"/>
                <a:cs typeface="Calibri" pitchFamily="34" charset="0"/>
              </a:rPr>
              <a:t>REGOLAMENTO</a:t>
            </a:r>
            <a:r>
              <a:rPr lang="it-IT" b="1" dirty="0" smtClean="0">
                <a:latin typeface="Calibri" pitchFamily="34" charset="0"/>
                <a:cs typeface="Calibri" pitchFamily="34" charset="0"/>
              </a:rPr>
              <a:t> DI ATTUAZIONE DEI CONSIGLI ENTRO AGOSTO 2013</a:t>
            </a:r>
            <a:endParaRPr lang="it-IT" b="1" dirty="0">
              <a:latin typeface="Calibri" pitchFamily="34" charset="0"/>
              <a:cs typeface="Calibri" pitchFamily="34" charset="0"/>
            </a:endParaRPr>
          </a:p>
          <a:p>
            <a:pPr marL="0" indent="0" algn="just">
              <a:buNone/>
            </a:pPr>
            <a:r>
              <a:rPr lang="it-IT" i="1" dirty="0" smtClean="0">
                <a:latin typeface="Calibri" pitchFamily="34" charset="0"/>
                <a:cs typeface="Calibri" pitchFamily="34" charset="0"/>
              </a:rPr>
              <a:t>Il </a:t>
            </a:r>
            <a:r>
              <a:rPr lang="it-IT" i="1" dirty="0">
                <a:latin typeface="Calibri" pitchFamily="34" charset="0"/>
                <a:cs typeface="Calibri" pitchFamily="34" charset="0"/>
              </a:rPr>
              <a:t>consiglio nazionale dell’ordine o collegio </a:t>
            </a:r>
            <a:r>
              <a:rPr lang="it-IT" b="1" i="1" dirty="0">
                <a:latin typeface="Calibri" pitchFamily="34" charset="0"/>
                <a:cs typeface="Calibri" pitchFamily="34" charset="0"/>
              </a:rPr>
              <a:t>disciplina con </a:t>
            </a:r>
            <a:r>
              <a:rPr lang="it-IT" b="1" i="1" dirty="0" smtClean="0">
                <a:latin typeface="Calibri" pitchFamily="34" charset="0"/>
                <a:cs typeface="Calibri" pitchFamily="34" charset="0"/>
              </a:rPr>
              <a:t>regolamento</a:t>
            </a:r>
            <a:r>
              <a:rPr lang="it-IT" b="1" i="1" dirty="0">
                <a:latin typeface="Calibri" pitchFamily="34" charset="0"/>
                <a:cs typeface="Calibri" pitchFamily="34" charset="0"/>
              </a:rPr>
              <a:t> </a:t>
            </a:r>
            <a:r>
              <a:rPr lang="it-IT" i="1" dirty="0" smtClean="0">
                <a:latin typeface="Calibri" pitchFamily="34" charset="0"/>
                <a:cs typeface="Calibri" pitchFamily="34" charset="0"/>
              </a:rPr>
              <a:t>(…) </a:t>
            </a:r>
            <a:r>
              <a:rPr lang="it-IT" b="1" i="1" dirty="0" smtClean="0">
                <a:solidFill>
                  <a:srgbClr val="FF0000"/>
                </a:solidFill>
                <a:latin typeface="Calibri" pitchFamily="34" charset="0"/>
                <a:cs typeface="Calibri" pitchFamily="34" charset="0"/>
              </a:rPr>
              <a:t>entro </a:t>
            </a:r>
            <a:r>
              <a:rPr lang="it-IT" b="1" i="1" dirty="0">
                <a:solidFill>
                  <a:srgbClr val="FF0000"/>
                </a:solidFill>
                <a:latin typeface="Calibri" pitchFamily="34" charset="0"/>
                <a:cs typeface="Calibri" pitchFamily="34" charset="0"/>
              </a:rPr>
              <a:t>un anno dall’entrata in vigore del presente </a:t>
            </a:r>
            <a:r>
              <a:rPr lang="it-IT" b="1" i="1" dirty="0" smtClean="0">
                <a:solidFill>
                  <a:srgbClr val="FF0000"/>
                </a:solidFill>
                <a:latin typeface="Calibri" pitchFamily="34" charset="0"/>
                <a:cs typeface="Calibri" pitchFamily="34" charset="0"/>
              </a:rPr>
              <a:t>decreto</a:t>
            </a:r>
            <a:r>
              <a:rPr lang="it-IT" i="1" dirty="0" smtClean="0">
                <a:latin typeface="Calibri" pitchFamily="34" charset="0"/>
                <a:cs typeface="Calibri" pitchFamily="34" charset="0"/>
              </a:rPr>
              <a:t>: </a:t>
            </a:r>
          </a:p>
          <a:p>
            <a:pPr algn="just"/>
            <a:r>
              <a:rPr lang="it-IT" i="1" dirty="0" smtClean="0">
                <a:latin typeface="Calibri" pitchFamily="34" charset="0"/>
                <a:cs typeface="Calibri" pitchFamily="34" charset="0"/>
              </a:rPr>
              <a:t>le </a:t>
            </a:r>
            <a:r>
              <a:rPr lang="it-IT" b="1" i="1" dirty="0" smtClean="0">
                <a:latin typeface="Calibri" pitchFamily="34" charset="0"/>
                <a:cs typeface="Calibri" pitchFamily="34" charset="0"/>
              </a:rPr>
              <a:t>modalità</a:t>
            </a:r>
            <a:r>
              <a:rPr lang="it-IT" i="1" dirty="0" smtClean="0">
                <a:latin typeface="Calibri" pitchFamily="34" charset="0"/>
                <a:cs typeface="Calibri" pitchFamily="34" charset="0"/>
              </a:rPr>
              <a:t> </a:t>
            </a:r>
            <a:r>
              <a:rPr lang="it-IT" i="1" dirty="0">
                <a:latin typeface="Calibri" pitchFamily="34" charset="0"/>
                <a:cs typeface="Calibri" pitchFamily="34" charset="0"/>
              </a:rPr>
              <a:t>e le </a:t>
            </a:r>
            <a:r>
              <a:rPr lang="it-IT" b="1" i="1" dirty="0">
                <a:latin typeface="Calibri" pitchFamily="34" charset="0"/>
                <a:cs typeface="Calibri" pitchFamily="34" charset="0"/>
              </a:rPr>
              <a:t>condizioni</a:t>
            </a:r>
            <a:r>
              <a:rPr lang="it-IT" i="1" dirty="0">
                <a:latin typeface="Calibri" pitchFamily="34" charset="0"/>
                <a:cs typeface="Calibri" pitchFamily="34" charset="0"/>
              </a:rPr>
              <a:t> per l’assolvimento dell’obbligo di </a:t>
            </a:r>
            <a:r>
              <a:rPr lang="it-IT" i="1" dirty="0" smtClean="0">
                <a:latin typeface="Calibri" pitchFamily="34" charset="0"/>
                <a:cs typeface="Calibri" pitchFamily="34" charset="0"/>
              </a:rPr>
              <a:t>aggiornamento (…) </a:t>
            </a:r>
          </a:p>
          <a:p>
            <a:pPr algn="just"/>
            <a:r>
              <a:rPr lang="it-IT" b="1" i="1" dirty="0" smtClean="0">
                <a:latin typeface="Calibri" pitchFamily="34" charset="0"/>
                <a:cs typeface="Calibri" pitchFamily="34" charset="0"/>
              </a:rPr>
              <a:t>gestione</a:t>
            </a:r>
            <a:r>
              <a:rPr lang="it-IT" i="1" dirty="0" smtClean="0">
                <a:latin typeface="Calibri" pitchFamily="34" charset="0"/>
                <a:cs typeface="Calibri" pitchFamily="34" charset="0"/>
              </a:rPr>
              <a:t> </a:t>
            </a:r>
            <a:r>
              <a:rPr lang="it-IT" i="1" dirty="0">
                <a:latin typeface="Calibri" pitchFamily="34" charset="0"/>
                <a:cs typeface="Calibri" pitchFamily="34" charset="0"/>
              </a:rPr>
              <a:t>e </a:t>
            </a:r>
            <a:r>
              <a:rPr lang="it-IT" b="1" i="1" dirty="0">
                <a:latin typeface="Calibri" pitchFamily="34" charset="0"/>
                <a:cs typeface="Calibri" pitchFamily="34" charset="0"/>
              </a:rPr>
              <a:t>l’organizzazione</a:t>
            </a:r>
            <a:r>
              <a:rPr lang="it-IT" i="1" dirty="0">
                <a:latin typeface="Calibri" pitchFamily="34" charset="0"/>
                <a:cs typeface="Calibri" pitchFamily="34" charset="0"/>
              </a:rPr>
              <a:t> </a:t>
            </a:r>
            <a:r>
              <a:rPr lang="it-IT" i="1" dirty="0" smtClean="0">
                <a:latin typeface="Calibri" pitchFamily="34" charset="0"/>
                <a:cs typeface="Calibri" pitchFamily="34" charset="0"/>
              </a:rPr>
              <a:t>dell'attività </a:t>
            </a:r>
            <a:r>
              <a:rPr lang="it-IT" i="1" dirty="0">
                <a:latin typeface="Calibri" pitchFamily="34" charset="0"/>
                <a:cs typeface="Calibri" pitchFamily="34" charset="0"/>
              </a:rPr>
              <a:t>di aggiornamento a cura degli </a:t>
            </a:r>
            <a:r>
              <a:rPr lang="it-IT" i="1" dirty="0" smtClean="0">
                <a:latin typeface="Calibri" pitchFamily="34" charset="0"/>
                <a:cs typeface="Calibri" pitchFamily="34" charset="0"/>
              </a:rPr>
              <a:t>ordini (…);</a:t>
            </a:r>
            <a:endParaRPr lang="it-IT" i="1" dirty="0">
              <a:latin typeface="Calibri" pitchFamily="34" charset="0"/>
              <a:cs typeface="Calibri" pitchFamily="34" charset="0"/>
            </a:endParaRPr>
          </a:p>
          <a:p>
            <a:pPr algn="just"/>
            <a:r>
              <a:rPr lang="it-IT" b="1" i="1" dirty="0" smtClean="0">
                <a:latin typeface="Calibri" pitchFamily="34" charset="0"/>
                <a:cs typeface="Calibri" pitchFamily="34" charset="0"/>
              </a:rPr>
              <a:t>requisiti </a:t>
            </a:r>
            <a:r>
              <a:rPr lang="it-IT" b="1" i="1" dirty="0">
                <a:latin typeface="Calibri" pitchFamily="34" charset="0"/>
                <a:cs typeface="Calibri" pitchFamily="34" charset="0"/>
              </a:rPr>
              <a:t>minimi</a:t>
            </a:r>
            <a:r>
              <a:rPr lang="it-IT" i="1" dirty="0">
                <a:latin typeface="Calibri" pitchFamily="34" charset="0"/>
                <a:cs typeface="Calibri" pitchFamily="34" charset="0"/>
              </a:rPr>
              <a:t>, uniformi su tutto il territorio nazionale, dei corsi di </a:t>
            </a:r>
            <a:r>
              <a:rPr lang="it-IT" i="1" dirty="0" smtClean="0">
                <a:latin typeface="Calibri" pitchFamily="34" charset="0"/>
                <a:cs typeface="Calibri" pitchFamily="34" charset="0"/>
              </a:rPr>
              <a:t>aggiornamento (…);</a:t>
            </a:r>
            <a:endParaRPr lang="it-IT" i="1" dirty="0">
              <a:latin typeface="Calibri" pitchFamily="34" charset="0"/>
              <a:cs typeface="Calibri" pitchFamily="34" charset="0"/>
            </a:endParaRPr>
          </a:p>
          <a:p>
            <a:pPr algn="just"/>
            <a:r>
              <a:rPr lang="it-IT" i="1" dirty="0" smtClean="0">
                <a:latin typeface="Calibri" pitchFamily="34" charset="0"/>
                <a:cs typeface="Calibri" pitchFamily="34" charset="0"/>
              </a:rPr>
              <a:t>il </a:t>
            </a:r>
            <a:r>
              <a:rPr lang="it-IT" b="1" i="1" dirty="0">
                <a:latin typeface="Calibri" pitchFamily="34" charset="0"/>
                <a:cs typeface="Calibri" pitchFamily="34" charset="0"/>
              </a:rPr>
              <a:t>valore</a:t>
            </a:r>
            <a:r>
              <a:rPr lang="it-IT" i="1" dirty="0">
                <a:latin typeface="Calibri" pitchFamily="34" charset="0"/>
                <a:cs typeface="Calibri" pitchFamily="34" charset="0"/>
              </a:rPr>
              <a:t> del </a:t>
            </a:r>
            <a:r>
              <a:rPr lang="it-IT" b="1" i="1" dirty="0">
                <a:latin typeface="Calibri" pitchFamily="34" charset="0"/>
                <a:cs typeface="Calibri" pitchFamily="34" charset="0"/>
              </a:rPr>
              <a:t>credito</a:t>
            </a:r>
            <a:r>
              <a:rPr lang="it-IT" i="1" dirty="0">
                <a:latin typeface="Calibri" pitchFamily="34" charset="0"/>
                <a:cs typeface="Calibri" pitchFamily="34" charset="0"/>
              </a:rPr>
              <a:t> formativo professionale quale </a:t>
            </a:r>
            <a:r>
              <a:rPr lang="it-IT" i="1" dirty="0" smtClean="0">
                <a:latin typeface="Calibri" pitchFamily="34" charset="0"/>
                <a:cs typeface="Calibri" pitchFamily="34" charset="0"/>
              </a:rPr>
              <a:t>unità </a:t>
            </a:r>
            <a:r>
              <a:rPr lang="it-IT" i="1" dirty="0">
                <a:latin typeface="Calibri" pitchFamily="34" charset="0"/>
                <a:cs typeface="Calibri" pitchFamily="34" charset="0"/>
              </a:rPr>
              <a:t>di misura della formazione continua.</a:t>
            </a:r>
          </a:p>
          <a:p>
            <a:pPr marL="0" indent="0" algn="just">
              <a:buNone/>
            </a:pPr>
            <a:r>
              <a:rPr lang="it-IT" i="1" dirty="0" smtClean="0">
                <a:latin typeface="Calibri" pitchFamily="34" charset="0"/>
                <a:cs typeface="Calibri" pitchFamily="34" charset="0"/>
              </a:rPr>
              <a:t>Con </a:t>
            </a:r>
            <a:r>
              <a:rPr lang="it-IT" i="1" dirty="0">
                <a:latin typeface="Calibri" pitchFamily="34" charset="0"/>
                <a:cs typeface="Calibri" pitchFamily="34" charset="0"/>
              </a:rPr>
              <a:t>apposite convenzioni stipulate tra i consigli nazionali e le </a:t>
            </a:r>
            <a:r>
              <a:rPr lang="it-IT" i="1" dirty="0" smtClean="0">
                <a:latin typeface="Calibri" pitchFamily="34" charset="0"/>
                <a:cs typeface="Calibri" pitchFamily="34" charset="0"/>
              </a:rPr>
              <a:t>università </a:t>
            </a:r>
            <a:r>
              <a:rPr lang="it-IT" i="1" dirty="0">
                <a:latin typeface="Calibri" pitchFamily="34" charset="0"/>
                <a:cs typeface="Calibri" pitchFamily="34" charset="0"/>
              </a:rPr>
              <a:t>possono essere stabilite regole comuni di riconoscimento reciproco dei crediti </a:t>
            </a:r>
            <a:r>
              <a:rPr lang="it-IT" i="1" dirty="0" smtClean="0">
                <a:latin typeface="Calibri" pitchFamily="34" charset="0"/>
                <a:cs typeface="Calibri" pitchFamily="34" charset="0"/>
              </a:rPr>
              <a:t>formativi (…).</a:t>
            </a:r>
            <a:endParaRPr lang="it-IT" i="1" dirty="0">
              <a:latin typeface="Calibri" pitchFamily="34" charset="0"/>
              <a:cs typeface="Calibri" pitchFamily="34" charset="0"/>
            </a:endParaRP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18</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43569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620688"/>
            <a:ext cx="7272808" cy="1168152"/>
          </a:xfrm>
        </p:spPr>
        <p:txBody>
          <a:bodyPr>
            <a:normAutofit fontScale="90000"/>
          </a:bodyPr>
          <a:lstStyle/>
          <a:p>
            <a:pPr algn="ctr"/>
            <a:r>
              <a:rPr lang="it-IT" sz="4000" cap="all" dirty="0" smtClean="0"/>
              <a:t>FORMAZIONE CONTINUA</a:t>
            </a:r>
            <a:br>
              <a:rPr lang="it-IT" sz="4000" cap="all" dirty="0" smtClean="0"/>
            </a:br>
            <a:r>
              <a:rPr lang="it-IT" sz="4000" cap="all" dirty="0" smtClean="0"/>
              <a:t>(ART.7) </a:t>
            </a:r>
            <a:br>
              <a:rPr lang="it-IT" sz="4000" cap="all" dirty="0" smtClean="0"/>
            </a:br>
            <a:endParaRPr lang="it-IT" sz="1800" cap="all" dirty="0"/>
          </a:p>
        </p:txBody>
      </p:sp>
      <p:sp>
        <p:nvSpPr>
          <p:cNvPr id="3" name="Segnaposto contenuto 2"/>
          <p:cNvSpPr>
            <a:spLocks noGrp="1"/>
          </p:cNvSpPr>
          <p:nvPr>
            <p:ph idx="1"/>
          </p:nvPr>
        </p:nvSpPr>
        <p:spPr>
          <a:xfrm>
            <a:off x="683568" y="1484784"/>
            <a:ext cx="7543800" cy="4680520"/>
          </a:xfrm>
        </p:spPr>
        <p:txBody>
          <a:bodyPr>
            <a:noAutofit/>
          </a:bodyPr>
          <a:lstStyle/>
          <a:p>
            <a:pPr marL="0" indent="0" algn="ctr">
              <a:buNone/>
            </a:pPr>
            <a:r>
              <a:rPr lang="it-IT" sz="2600" b="1" dirty="0" smtClean="0">
                <a:latin typeface="Calibri" pitchFamily="34" charset="0"/>
                <a:cs typeface="Calibri" pitchFamily="34" charset="0"/>
              </a:rPr>
              <a:t>ADEMPIMENTI PER ISCRITTI, ORDINI, CNI</a:t>
            </a:r>
          </a:p>
          <a:p>
            <a:pPr algn="ctr"/>
            <a:r>
              <a:rPr lang="it-IT" b="1" dirty="0" smtClean="0">
                <a:latin typeface="Calibri" pitchFamily="34" charset="0"/>
                <a:cs typeface="Calibri" pitchFamily="34" charset="0"/>
              </a:rPr>
              <a:t>ISCRITTI: </a:t>
            </a:r>
            <a:r>
              <a:rPr lang="it-IT" b="1" dirty="0" smtClean="0">
                <a:solidFill>
                  <a:srgbClr val="FF0000"/>
                </a:solidFill>
                <a:latin typeface="Calibri" pitchFamily="34" charset="0"/>
                <a:cs typeface="Calibri" pitchFamily="34" charset="0"/>
              </a:rPr>
              <a:t>OBBLIGO</a:t>
            </a:r>
            <a:r>
              <a:rPr lang="it-IT" b="1" dirty="0" smtClean="0">
                <a:latin typeface="Calibri" pitchFamily="34" charset="0"/>
                <a:cs typeface="Calibri" pitchFamily="34" charset="0"/>
              </a:rPr>
              <a:t> DI AGGIORNAMENTO PROFESSIONALE CON RELATIVE SANZIONI IN CASO DI INADEMPIMENTO</a:t>
            </a:r>
          </a:p>
          <a:p>
            <a:pPr algn="ctr"/>
            <a:r>
              <a:rPr lang="it-IT" b="1" dirty="0" smtClean="0">
                <a:latin typeface="Calibri" pitchFamily="34" charset="0"/>
                <a:cs typeface="Calibri" pitchFamily="34" charset="0"/>
              </a:rPr>
              <a:t>ORDINI: </a:t>
            </a:r>
            <a:r>
              <a:rPr lang="it-IT" b="1" dirty="0" smtClean="0">
                <a:solidFill>
                  <a:srgbClr val="FF0000"/>
                </a:solidFill>
                <a:latin typeface="Calibri" pitchFamily="34" charset="0"/>
                <a:cs typeface="Calibri" pitchFamily="34" charset="0"/>
              </a:rPr>
              <a:t>ORGANIZZAZIONE</a:t>
            </a:r>
            <a:r>
              <a:rPr lang="it-IT" b="1" dirty="0" smtClean="0">
                <a:latin typeface="Calibri" pitchFamily="34" charset="0"/>
                <a:cs typeface="Calibri" pitchFamily="34" charset="0"/>
              </a:rPr>
              <a:t> DEI CORSI </a:t>
            </a:r>
          </a:p>
          <a:p>
            <a:pPr algn="ctr"/>
            <a:r>
              <a:rPr lang="it-IT" b="1" dirty="0" smtClean="0">
                <a:latin typeface="Calibri" pitchFamily="34" charset="0"/>
                <a:cs typeface="Calibri" pitchFamily="34" charset="0"/>
              </a:rPr>
              <a:t>CNI: </a:t>
            </a:r>
            <a:r>
              <a:rPr lang="it-IT" b="1" dirty="0" smtClean="0">
                <a:solidFill>
                  <a:srgbClr val="FF0000"/>
                </a:solidFill>
                <a:latin typeface="Calibri" pitchFamily="34" charset="0"/>
                <a:cs typeface="Calibri" pitchFamily="34" charset="0"/>
              </a:rPr>
              <a:t>EMANAZIONE REGOLAMENTO </a:t>
            </a:r>
            <a:r>
              <a:rPr lang="it-IT" b="1" dirty="0" smtClean="0">
                <a:latin typeface="Calibri" pitchFamily="34" charset="0"/>
                <a:cs typeface="Calibri" pitchFamily="34" charset="0"/>
              </a:rPr>
              <a:t>DI DISCIPLINA CORSI DI FORMAZIONE (ENTRO AGOSTO 2013); FACOLTA’ DI STABILIRE </a:t>
            </a:r>
            <a:r>
              <a:rPr lang="it-IT" b="1" dirty="0" smtClean="0">
                <a:solidFill>
                  <a:srgbClr val="FF0000"/>
                </a:solidFill>
                <a:latin typeface="Calibri" pitchFamily="34" charset="0"/>
                <a:cs typeface="Calibri" pitchFamily="34" charset="0"/>
              </a:rPr>
              <a:t>CONVENZIONI</a:t>
            </a:r>
            <a:r>
              <a:rPr lang="it-IT" b="1" dirty="0" smtClean="0">
                <a:latin typeface="Calibri" pitchFamily="34" charset="0"/>
                <a:cs typeface="Calibri" pitchFamily="34" charset="0"/>
              </a:rPr>
              <a:t> CON: UNIVERSITA’ PER RICONOSCIMENTO </a:t>
            </a:r>
            <a:r>
              <a:rPr lang="it-IT" b="1" dirty="0" smtClean="0">
                <a:solidFill>
                  <a:srgbClr val="FF0000"/>
                </a:solidFill>
                <a:latin typeface="Calibri" pitchFamily="34" charset="0"/>
                <a:cs typeface="Calibri" pitchFamily="34" charset="0"/>
              </a:rPr>
              <a:t>RECIPROCITA</a:t>
            </a:r>
            <a:r>
              <a:rPr lang="it-IT" b="1" dirty="0" smtClean="0">
                <a:latin typeface="Calibri" pitchFamily="34" charset="0"/>
                <a:cs typeface="Calibri" pitchFamily="34" charset="0"/>
              </a:rPr>
              <a:t>’ CREDITI (FORMATIVI E UNIVERSITARI); EMANAZIONE </a:t>
            </a:r>
            <a:r>
              <a:rPr lang="it-IT" b="1" dirty="0" smtClean="0">
                <a:solidFill>
                  <a:srgbClr val="FF0000"/>
                </a:solidFill>
                <a:latin typeface="Calibri" pitchFamily="34" charset="0"/>
                <a:cs typeface="Calibri" pitchFamily="34" charset="0"/>
              </a:rPr>
              <a:t>REGOLAMENTO</a:t>
            </a:r>
            <a:r>
              <a:rPr lang="it-IT" b="1" dirty="0" smtClean="0">
                <a:latin typeface="Calibri" pitchFamily="34" charset="0"/>
                <a:cs typeface="Calibri" pitchFamily="34" charset="0"/>
              </a:rPr>
              <a:t> PER </a:t>
            </a:r>
            <a:r>
              <a:rPr lang="it-IT" b="1" dirty="0" smtClean="0">
                <a:solidFill>
                  <a:srgbClr val="FF0000"/>
                </a:solidFill>
                <a:latin typeface="Calibri" pitchFamily="34" charset="0"/>
                <a:cs typeface="Calibri" pitchFamily="34" charset="0"/>
              </a:rPr>
              <a:t>CREDITI</a:t>
            </a:r>
            <a:r>
              <a:rPr lang="it-IT" b="1" dirty="0" smtClean="0">
                <a:latin typeface="Calibri" pitchFamily="34" charset="0"/>
                <a:cs typeface="Calibri" pitchFamily="34" charset="0"/>
              </a:rPr>
              <a:t> FORMATIVI PROFESSIONALI INTERDISCIPLINARI </a:t>
            </a:r>
          </a:p>
          <a:p>
            <a:pPr algn="ctr"/>
            <a:endParaRPr lang="it-IT" sz="2600" b="1" dirty="0">
              <a:solidFill>
                <a:srgbClr val="FF0000"/>
              </a:solidFill>
              <a:latin typeface="Calibri" pitchFamily="34" charset="0"/>
              <a:cs typeface="Calibri" pitchFamily="34" charset="0"/>
            </a:endParaRPr>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62241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44116" y="1340768"/>
            <a:ext cx="7543800" cy="5184575"/>
          </a:xfrm>
        </p:spPr>
        <p:txBody>
          <a:bodyPr>
            <a:normAutofit fontScale="70000" lnSpcReduction="20000"/>
          </a:bodyPr>
          <a:lstStyle/>
          <a:p>
            <a:pPr marL="0" indent="0" algn="just">
              <a:buNone/>
            </a:pPr>
            <a:r>
              <a:rPr lang="it-IT" sz="3400" dirty="0" smtClean="0">
                <a:latin typeface="Calibri" pitchFamily="34" charset="0"/>
                <a:cs typeface="Calibri" pitchFamily="34" charset="0"/>
              </a:rPr>
              <a:t>Il</a:t>
            </a:r>
            <a:r>
              <a:rPr lang="it-IT" sz="3400" b="1" dirty="0" smtClean="0">
                <a:latin typeface="Calibri" pitchFamily="34" charset="0"/>
                <a:cs typeface="Calibri" pitchFamily="34" charset="0"/>
              </a:rPr>
              <a:t> regolamento (</a:t>
            </a:r>
            <a:r>
              <a:rPr lang="it-IT" sz="3400" b="1" dirty="0" err="1">
                <a:latin typeface="Calibri" pitchFamily="34" charset="0"/>
                <a:cs typeface="Calibri" pitchFamily="34" charset="0"/>
              </a:rPr>
              <a:t>Dpr</a:t>
            </a:r>
            <a:r>
              <a:rPr lang="it-IT" sz="3400" b="1" dirty="0">
                <a:latin typeface="Calibri" pitchFamily="34" charset="0"/>
                <a:cs typeface="Calibri" pitchFamily="34" charset="0"/>
              </a:rPr>
              <a:t> 137/2012)</a:t>
            </a:r>
            <a:r>
              <a:rPr lang="it-IT" sz="3400" b="1" dirty="0" smtClean="0">
                <a:latin typeface="Calibri" pitchFamily="34" charset="0"/>
                <a:cs typeface="Calibri" pitchFamily="34" charset="0"/>
              </a:rPr>
              <a:t> </a:t>
            </a:r>
            <a:r>
              <a:rPr lang="it-IT" sz="3400" i="1" dirty="0" smtClean="0">
                <a:latin typeface="Calibri" pitchFamily="34" charset="0"/>
                <a:cs typeface="Calibri" pitchFamily="34" charset="0"/>
              </a:rPr>
              <a:t>recante </a:t>
            </a:r>
            <a:r>
              <a:rPr lang="it-IT" sz="3400" i="1" dirty="0">
                <a:latin typeface="Calibri" pitchFamily="34" charset="0"/>
                <a:cs typeface="Calibri" pitchFamily="34" charset="0"/>
              </a:rPr>
              <a:t>riforma degli ordinamenti professionali, a norma dell’articolo 3, comma 5, del decreto-legge 13 agosto 2011, n. 138, convertito, con modificazioni, dalla legge 14 settembre 2011, n. 148</a:t>
            </a:r>
            <a:r>
              <a:rPr lang="it-IT" sz="3400" b="1" i="1" dirty="0">
                <a:latin typeface="Calibri" pitchFamily="34" charset="0"/>
                <a:cs typeface="Calibri" pitchFamily="34" charset="0"/>
              </a:rPr>
              <a:t> </a:t>
            </a:r>
            <a:endParaRPr lang="it-IT" sz="3400" dirty="0">
              <a:latin typeface="Calibri" pitchFamily="34" charset="0"/>
              <a:cs typeface="Calibri" pitchFamily="34" charset="0"/>
            </a:endParaRPr>
          </a:p>
          <a:p>
            <a:pPr marL="0" indent="0" algn="just">
              <a:buNone/>
            </a:pPr>
            <a:endParaRPr lang="it-IT" sz="3000" dirty="0" smtClean="0">
              <a:latin typeface="Calibri" pitchFamily="34" charset="0"/>
              <a:cs typeface="Calibri" pitchFamily="34" charset="0"/>
            </a:endParaRPr>
          </a:p>
          <a:p>
            <a:pPr marL="0" indent="0" algn="ctr">
              <a:buNone/>
            </a:pPr>
            <a:r>
              <a:rPr lang="it-IT" sz="4500" b="1" u="sng" dirty="0">
                <a:latin typeface="Calibri" pitchFamily="34" charset="0"/>
                <a:cs typeface="Calibri" pitchFamily="34" charset="0"/>
              </a:rPr>
              <a:t>è</a:t>
            </a:r>
            <a:r>
              <a:rPr lang="it-IT" sz="4500" b="1" u="sng" dirty="0" smtClean="0">
                <a:latin typeface="Calibri" pitchFamily="34" charset="0"/>
                <a:cs typeface="Calibri" pitchFamily="34" charset="0"/>
              </a:rPr>
              <a:t> in vigore dal </a:t>
            </a:r>
            <a:r>
              <a:rPr lang="it-IT" sz="4500" b="1" u="sng" dirty="0" smtClean="0">
                <a:solidFill>
                  <a:srgbClr val="FF0000"/>
                </a:solidFill>
                <a:latin typeface="Calibri" pitchFamily="34" charset="0"/>
                <a:cs typeface="Calibri" pitchFamily="34" charset="0"/>
              </a:rPr>
              <a:t>15 </a:t>
            </a:r>
            <a:r>
              <a:rPr lang="it-IT" sz="4500" b="1" u="sng" dirty="0">
                <a:solidFill>
                  <a:srgbClr val="FF0000"/>
                </a:solidFill>
                <a:latin typeface="Calibri" pitchFamily="34" charset="0"/>
                <a:cs typeface="Calibri" pitchFamily="34" charset="0"/>
              </a:rPr>
              <a:t>A</a:t>
            </a:r>
            <a:r>
              <a:rPr lang="it-IT" sz="4500" b="1" u="sng" dirty="0" smtClean="0">
                <a:solidFill>
                  <a:srgbClr val="FF0000"/>
                </a:solidFill>
                <a:latin typeface="Calibri" pitchFamily="34" charset="0"/>
                <a:cs typeface="Calibri" pitchFamily="34" charset="0"/>
              </a:rPr>
              <a:t>gosto scorso</a:t>
            </a:r>
            <a:endParaRPr lang="it-IT" sz="4500" b="1" u="sng" dirty="0">
              <a:solidFill>
                <a:srgbClr val="FF0000"/>
              </a:solidFill>
              <a:latin typeface="Calibri" pitchFamily="34" charset="0"/>
              <a:cs typeface="Calibri" pitchFamily="34" charset="0"/>
            </a:endParaRPr>
          </a:p>
          <a:p>
            <a:pPr marL="0" indent="0" algn="just" fontAlgn="base">
              <a:buNone/>
            </a:pPr>
            <a:endParaRPr lang="it-IT" sz="3000" dirty="0" smtClean="0">
              <a:latin typeface="Calibri" pitchFamily="34" charset="0"/>
              <a:cs typeface="Calibri" pitchFamily="34" charset="0"/>
            </a:endParaRPr>
          </a:p>
          <a:p>
            <a:pPr marL="0" indent="0" algn="ctr" fontAlgn="base">
              <a:buNone/>
            </a:pPr>
            <a:r>
              <a:rPr lang="it-IT" sz="3700" b="1" dirty="0" smtClean="0">
                <a:solidFill>
                  <a:schemeClr val="tx1"/>
                </a:solidFill>
                <a:latin typeface="Calibri" pitchFamily="34" charset="0"/>
                <a:cs typeface="Calibri" pitchFamily="34" charset="0"/>
              </a:rPr>
              <a:t>Il Governo ha recepito tutte le richieste di modifica/integrazione chieste dalle rappresentanze dei professionisti dell’area tecnica </a:t>
            </a:r>
          </a:p>
          <a:p>
            <a:pPr marL="0" indent="0" algn="ctr" fontAlgn="base">
              <a:buNone/>
            </a:pPr>
            <a:r>
              <a:rPr lang="it-IT" sz="3700" b="1" dirty="0" smtClean="0">
                <a:solidFill>
                  <a:schemeClr val="tx1"/>
                </a:solidFill>
                <a:latin typeface="Calibri" pitchFamily="34" charset="0"/>
                <a:cs typeface="Calibri" pitchFamily="34" charset="0"/>
              </a:rPr>
              <a:t>(CNI in particolare)   </a:t>
            </a:r>
          </a:p>
          <a:p>
            <a:pPr marL="0" indent="0" algn="ctr" fontAlgn="base">
              <a:buNone/>
            </a:pPr>
            <a:endParaRPr lang="it-IT" sz="3000" b="1" cap="all" dirty="0" smtClean="0">
              <a:solidFill>
                <a:srgbClr val="FF0000"/>
              </a:solidFill>
              <a:latin typeface="Calibri" pitchFamily="34" charset="0"/>
              <a:cs typeface="Calibri" pitchFamily="34" charset="0"/>
            </a:endParaRPr>
          </a:p>
          <a:p>
            <a:pPr marL="0" indent="0" algn="just" fontAlgn="base">
              <a:buNone/>
            </a:pPr>
            <a:endParaRPr lang="it-IT" sz="3000" dirty="0">
              <a:latin typeface="Calibri" pitchFamily="34" charset="0"/>
              <a:cs typeface="Calibri" pitchFamily="34" charset="0"/>
            </a:endParaRPr>
          </a:p>
          <a:p>
            <a:pPr marL="0" indent="0" algn="just">
              <a:buNone/>
            </a:pPr>
            <a:r>
              <a:rPr lang="x-none" sz="3000">
                <a:latin typeface="Calibri" pitchFamily="34" charset="0"/>
                <a:cs typeface="Calibri" pitchFamily="34" charset="0"/>
              </a:rPr>
              <a:t> </a:t>
            </a:r>
            <a:endParaRPr lang="it-IT" sz="3000" dirty="0">
              <a:latin typeface="Calibri" pitchFamily="34" charset="0"/>
              <a:cs typeface="Calibri" pitchFamily="34" charset="0"/>
            </a:endParaRPr>
          </a:p>
          <a:p>
            <a:pPr algn="just"/>
            <a:endParaRPr lang="it-IT" b="1" dirty="0" smtClean="0">
              <a:latin typeface="Calibri" pitchFamily="34" charset="0"/>
              <a:cs typeface="Calibri" pitchFamily="34" charset="0"/>
            </a:endParaRPr>
          </a:p>
        </p:txBody>
      </p:sp>
      <p:sp>
        <p:nvSpPr>
          <p:cNvPr id="2" name="Titolo 1"/>
          <p:cNvSpPr>
            <a:spLocks noGrp="1"/>
          </p:cNvSpPr>
          <p:nvPr>
            <p:ph type="title"/>
          </p:nvPr>
        </p:nvSpPr>
        <p:spPr>
          <a:xfrm>
            <a:off x="971600" y="332656"/>
            <a:ext cx="7272808" cy="1096144"/>
          </a:xfrm>
        </p:spPr>
        <p:txBody>
          <a:bodyPr>
            <a:normAutofit/>
          </a:bodyPr>
          <a:lstStyle/>
          <a:p>
            <a:pPr algn="ctr"/>
            <a:r>
              <a:rPr lang="it-IT" sz="4000" cap="all" dirty="0" smtClean="0"/>
              <a:t>Il regolamento SULLA RIFORMA</a:t>
            </a:r>
            <a:br>
              <a:rPr lang="it-IT" sz="4000" cap="all" dirty="0" smtClean="0"/>
            </a:br>
            <a:endParaRPr lang="it-IT" sz="1800" cap="all" dirty="0"/>
          </a:p>
        </p:txBody>
      </p:sp>
      <p:sp>
        <p:nvSpPr>
          <p:cNvPr id="4" name="Segnaposto numero diapositiva 3"/>
          <p:cNvSpPr>
            <a:spLocks noGrp="1"/>
          </p:cNvSpPr>
          <p:nvPr>
            <p:ph type="sldNum" sz="quarter" idx="12"/>
          </p:nvPr>
        </p:nvSpPr>
        <p:spPr/>
        <p:txBody>
          <a:bodyPr/>
          <a:lstStyle/>
          <a:p>
            <a:fld id="{9C027121-DB88-4B1C-8CE6-4B0C6BA1838F}" type="slidenum">
              <a:rPr lang="it-IT" smtClean="0"/>
              <a:pPr/>
              <a:t>2</a:t>
            </a:fld>
            <a:endParaRPr lang="it-IT"/>
          </a:p>
        </p:txBody>
      </p:sp>
      <p:pic>
        <p:nvPicPr>
          <p:cNvPr id="8" name="Picture 2" descr="W:\2012\congresso ingegneri\congresso2012_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76256" y="6210083"/>
            <a:ext cx="1979712" cy="67670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4407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smtClean="0"/>
              <a:t>PROCEDIMENTI DISCIPLINARI</a:t>
            </a:r>
            <a:br>
              <a:rPr lang="it-IT" sz="4000" cap="all" dirty="0" smtClean="0"/>
            </a:br>
            <a:r>
              <a:rPr lang="it-IT" sz="4000" cap="all" dirty="0" smtClean="0"/>
              <a:t>(ART.8) </a:t>
            </a:r>
            <a:br>
              <a:rPr lang="it-IT" sz="4000" cap="all" dirty="0" smtClean="0"/>
            </a:br>
            <a:endParaRPr lang="it-IT" sz="1800" cap="all" dirty="0"/>
          </a:p>
        </p:txBody>
      </p:sp>
      <p:sp>
        <p:nvSpPr>
          <p:cNvPr id="3" name="Segnaposto contenuto 2"/>
          <p:cNvSpPr>
            <a:spLocks noGrp="1"/>
          </p:cNvSpPr>
          <p:nvPr>
            <p:ph idx="1"/>
          </p:nvPr>
        </p:nvSpPr>
        <p:spPr>
          <a:xfrm>
            <a:off x="554807" y="1601551"/>
            <a:ext cx="8064896" cy="4680520"/>
          </a:xfrm>
        </p:spPr>
        <p:txBody>
          <a:bodyPr>
            <a:normAutofit fontScale="77500" lnSpcReduction="20000"/>
          </a:bodyPr>
          <a:lstStyle/>
          <a:p>
            <a:pPr marL="0" indent="0" algn="ctr">
              <a:buNone/>
            </a:pPr>
            <a:r>
              <a:rPr lang="it-IT" sz="3400" b="1" dirty="0" smtClean="0">
                <a:solidFill>
                  <a:srgbClr val="FF0000"/>
                </a:solidFill>
                <a:latin typeface="Calibri" pitchFamily="34" charset="0"/>
                <a:cs typeface="Calibri" pitchFamily="34" charset="0"/>
              </a:rPr>
              <a:t>NASCONO I CONSIGLI DI DISCIPLINA TERRITORIALI. </a:t>
            </a:r>
          </a:p>
          <a:p>
            <a:pPr marL="0" indent="0" algn="ctr">
              <a:buNone/>
            </a:pPr>
            <a:r>
              <a:rPr lang="it-IT" b="1" dirty="0" smtClean="0">
                <a:latin typeface="Calibri" pitchFamily="34" charset="0"/>
                <a:cs typeface="Calibri" pitchFamily="34" charset="0"/>
              </a:rPr>
              <a:t>I SUOI MEMBRI SARANNO NOMINATI DAL TRIBUNALE SU INDICAZIONE E PROPOSTA DEGLI ORDINI.</a:t>
            </a:r>
            <a:endParaRPr lang="it-IT" dirty="0" smtClean="0">
              <a:latin typeface="Calibri" pitchFamily="34" charset="0"/>
              <a:cs typeface="Calibri" pitchFamily="34" charset="0"/>
            </a:endParaRPr>
          </a:p>
          <a:p>
            <a:pPr marL="0" indent="0" algn="just">
              <a:buNone/>
            </a:pPr>
            <a:endParaRPr lang="it-IT" i="1" dirty="0" smtClean="0">
              <a:latin typeface="Calibri" pitchFamily="34" charset="0"/>
              <a:cs typeface="Calibri" pitchFamily="34" charset="0"/>
            </a:endParaRPr>
          </a:p>
          <a:p>
            <a:pPr marL="0" indent="0" algn="just">
              <a:buNone/>
            </a:pPr>
            <a:r>
              <a:rPr lang="it-IT" i="1" dirty="0" smtClean="0">
                <a:latin typeface="Calibri" pitchFamily="34" charset="0"/>
                <a:cs typeface="Calibri" pitchFamily="34" charset="0"/>
              </a:rPr>
              <a:t>Presso </a:t>
            </a:r>
            <a:r>
              <a:rPr lang="it-IT" i="1" dirty="0">
                <a:latin typeface="Calibri" pitchFamily="34" charset="0"/>
                <a:cs typeface="Calibri" pitchFamily="34" charset="0"/>
              </a:rPr>
              <a:t>i consigli dell’ordine o collegio territoriali sono istituiti </a:t>
            </a:r>
            <a:r>
              <a:rPr lang="it-IT" b="1" i="1" dirty="0">
                <a:solidFill>
                  <a:srgbClr val="FF0000"/>
                </a:solidFill>
                <a:latin typeface="Calibri" pitchFamily="34" charset="0"/>
                <a:cs typeface="Calibri" pitchFamily="34" charset="0"/>
              </a:rPr>
              <a:t>consigli di disciplina territoriali</a:t>
            </a:r>
            <a:r>
              <a:rPr lang="it-IT" i="1" dirty="0">
                <a:latin typeface="Calibri" pitchFamily="34" charset="0"/>
                <a:cs typeface="Calibri" pitchFamily="34" charset="0"/>
              </a:rPr>
              <a:t> cui sono affidati i compiti di istruzione e decisione delle questioni disciplinari riguardanti gli iscritti </a:t>
            </a:r>
            <a:r>
              <a:rPr lang="it-IT" i="1" dirty="0" smtClean="0">
                <a:latin typeface="Calibri" pitchFamily="34" charset="0"/>
                <a:cs typeface="Calibri" pitchFamily="34" charset="0"/>
              </a:rPr>
              <a:t>all’albo.(…) </a:t>
            </a:r>
            <a:r>
              <a:rPr lang="it-IT" b="1" i="1" dirty="0" smtClean="0">
                <a:latin typeface="Calibri" pitchFamily="34" charset="0"/>
                <a:cs typeface="Calibri" pitchFamily="34" charset="0"/>
              </a:rPr>
              <a:t>sono composti da un numero di consiglieri pari a quello dei consiglieri che (…) svolgono funzioni disciplinari nei consigli dell’ordine</a:t>
            </a:r>
            <a:r>
              <a:rPr lang="it-IT" i="1" dirty="0" smtClean="0">
                <a:latin typeface="Calibri" pitchFamily="34" charset="0"/>
                <a:cs typeface="Calibri" pitchFamily="34" charset="0"/>
              </a:rPr>
              <a:t> (…) presso cui sono costituiti. (…)</a:t>
            </a:r>
          </a:p>
          <a:p>
            <a:pPr marL="0" indent="0" algn="just">
              <a:buNone/>
            </a:pPr>
            <a:r>
              <a:rPr lang="it-IT" i="1" dirty="0" smtClean="0">
                <a:latin typeface="Calibri" pitchFamily="34" charset="0"/>
                <a:cs typeface="Calibri" pitchFamily="34" charset="0"/>
              </a:rPr>
              <a:t>I </a:t>
            </a:r>
            <a:r>
              <a:rPr lang="it-IT" i="1" dirty="0">
                <a:latin typeface="Calibri" pitchFamily="34" charset="0"/>
                <a:cs typeface="Calibri" pitchFamily="34" charset="0"/>
              </a:rPr>
              <a:t>consiglieri componenti dei consigli di disciplina territoriali sono </a:t>
            </a:r>
            <a:r>
              <a:rPr lang="it-IT" b="1" i="1" dirty="0">
                <a:solidFill>
                  <a:srgbClr val="FF0000"/>
                </a:solidFill>
                <a:latin typeface="Calibri" pitchFamily="34" charset="0"/>
                <a:cs typeface="Calibri" pitchFamily="34" charset="0"/>
              </a:rPr>
              <a:t>nominati dal presidente del </a:t>
            </a:r>
            <a:r>
              <a:rPr lang="it-IT" b="1" i="1" dirty="0" smtClean="0">
                <a:solidFill>
                  <a:srgbClr val="FF0000"/>
                </a:solidFill>
                <a:latin typeface="Calibri" pitchFamily="34" charset="0"/>
                <a:cs typeface="Calibri" pitchFamily="34" charset="0"/>
              </a:rPr>
              <a:t>tribunale </a:t>
            </a:r>
            <a:r>
              <a:rPr lang="it-IT" i="1" dirty="0" smtClean="0">
                <a:latin typeface="Calibri" pitchFamily="34" charset="0"/>
                <a:cs typeface="Calibri" pitchFamily="34" charset="0"/>
              </a:rPr>
              <a:t>(…) tra </a:t>
            </a:r>
            <a:r>
              <a:rPr lang="it-IT" i="1" dirty="0">
                <a:latin typeface="Calibri" pitchFamily="34" charset="0"/>
                <a:cs typeface="Calibri" pitchFamily="34" charset="0"/>
              </a:rPr>
              <a:t>i soggetti indicati in un elenco di nominativi proposti dai corrispondenti consigli </a:t>
            </a:r>
            <a:r>
              <a:rPr lang="it-IT" i="1" dirty="0" smtClean="0">
                <a:latin typeface="Calibri" pitchFamily="34" charset="0"/>
                <a:cs typeface="Calibri" pitchFamily="34" charset="0"/>
              </a:rPr>
              <a:t>dell’ordine (…) l’Elenco (…) è composto da un numero di </a:t>
            </a:r>
            <a:r>
              <a:rPr lang="it-IT" b="1" i="1" dirty="0" smtClean="0">
                <a:latin typeface="Calibri" pitchFamily="34" charset="0"/>
                <a:cs typeface="Calibri" pitchFamily="34" charset="0"/>
              </a:rPr>
              <a:t>nominativi pari al doppio del numero dei consiglieri </a:t>
            </a:r>
            <a:r>
              <a:rPr lang="it-IT" i="1" dirty="0" smtClean="0">
                <a:latin typeface="Calibri" pitchFamily="34" charset="0"/>
                <a:cs typeface="Calibri" pitchFamily="34" charset="0"/>
              </a:rPr>
              <a:t>che il presidente del tribunale è chiamato a designare.</a:t>
            </a:r>
            <a:r>
              <a:rPr lang="it-IT" dirty="0" smtClean="0">
                <a:latin typeface="Calibri" pitchFamily="34" charset="0"/>
                <a:cs typeface="Calibri" pitchFamily="34" charset="0"/>
              </a:rPr>
              <a:t> </a:t>
            </a:r>
            <a:r>
              <a:rPr lang="it-IT" i="1" dirty="0"/>
              <a:t>I consigli di disciplina territoriale restano in carica per il medesimo periodo dei consigli dell’ordine o collegio territoriale (…). I consiglieri dei consigli nazionali dell’ordine o collegio che esercitano funzioni disciplinari non possono esercitare funzioni amministrative. (…)</a:t>
            </a:r>
          </a:p>
          <a:p>
            <a:pPr marL="0" indent="0" algn="just">
              <a:buNone/>
            </a:pPr>
            <a:endParaRPr lang="it-IT" dirty="0" smtClean="0">
              <a:latin typeface="Calibri" pitchFamily="34" charset="0"/>
              <a:cs typeface="Calibri" pitchFamily="34" charset="0"/>
            </a:endParaRPr>
          </a:p>
          <a:p>
            <a:pPr marL="0" indent="0" algn="just">
              <a:buNone/>
            </a:pPr>
            <a:endParaRPr lang="it-IT" dirty="0" smtClean="0">
              <a:latin typeface="Calibri" pitchFamily="34" charset="0"/>
              <a:cs typeface="Calibri" pitchFamily="34" charset="0"/>
            </a:endParaRPr>
          </a:p>
        </p:txBody>
      </p:sp>
      <p:sp>
        <p:nvSpPr>
          <p:cNvPr id="4" name="Segnaposto numero diapositiva 3"/>
          <p:cNvSpPr>
            <a:spLocks noGrp="1"/>
          </p:cNvSpPr>
          <p:nvPr>
            <p:ph type="sldNum" sz="quarter" idx="12"/>
          </p:nvPr>
        </p:nvSpPr>
        <p:spPr>
          <a:xfrm>
            <a:off x="7092280" y="6342780"/>
            <a:ext cx="762000" cy="365125"/>
          </a:xfrm>
        </p:spPr>
        <p:txBody>
          <a:bodyPr/>
          <a:lstStyle/>
          <a:p>
            <a:fld id="{9C027121-DB88-4B1C-8CE6-4B0C6BA1838F}" type="slidenum">
              <a:rPr lang="it-IT" smtClean="0"/>
              <a:pPr/>
              <a:t>20</a:t>
            </a:fld>
            <a:endParaRPr lang="it-IT" dirty="0"/>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167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smtClean="0"/>
              <a:t>PROCEDIMENTI DISCIPLINARI</a:t>
            </a:r>
            <a:br>
              <a:rPr lang="it-IT" sz="4000" cap="all" dirty="0" smtClean="0"/>
            </a:br>
            <a:r>
              <a:rPr lang="it-IT" sz="4000" cap="all" dirty="0" smtClean="0"/>
              <a:t>(ART.8) </a:t>
            </a:r>
            <a:br>
              <a:rPr lang="it-IT" sz="4000" cap="all" dirty="0" smtClean="0"/>
            </a:br>
            <a:endParaRPr lang="it-IT" sz="1800" cap="all" dirty="0"/>
          </a:p>
        </p:txBody>
      </p:sp>
      <p:sp>
        <p:nvSpPr>
          <p:cNvPr id="3" name="Segnaposto contenuto 2"/>
          <p:cNvSpPr>
            <a:spLocks noGrp="1"/>
          </p:cNvSpPr>
          <p:nvPr>
            <p:ph idx="1"/>
          </p:nvPr>
        </p:nvSpPr>
        <p:spPr>
          <a:xfrm>
            <a:off x="786270" y="1196752"/>
            <a:ext cx="8064896" cy="4536504"/>
          </a:xfrm>
        </p:spPr>
        <p:txBody>
          <a:bodyPr>
            <a:normAutofit/>
          </a:bodyPr>
          <a:lstStyle/>
          <a:p>
            <a:pPr marL="0" indent="0" algn="just">
              <a:buNone/>
            </a:pPr>
            <a:endParaRPr lang="it-IT" dirty="0" smtClean="0">
              <a:latin typeface="Calibri" pitchFamily="34" charset="0"/>
              <a:cs typeface="Calibri" pitchFamily="34" charset="0"/>
            </a:endParaRPr>
          </a:p>
          <a:p>
            <a:pPr marL="0" indent="0" algn="ctr">
              <a:buNone/>
            </a:pPr>
            <a:r>
              <a:rPr lang="it-IT" b="1" dirty="0" smtClean="0">
                <a:latin typeface="Calibri" pitchFamily="34" charset="0"/>
                <a:cs typeface="Calibri" pitchFamily="34" charset="0"/>
              </a:rPr>
              <a:t>NECESSARIO </a:t>
            </a:r>
            <a:r>
              <a:rPr lang="it-IT" b="1" dirty="0" smtClean="0">
                <a:solidFill>
                  <a:srgbClr val="FF0000"/>
                </a:solidFill>
                <a:latin typeface="Calibri" pitchFamily="34" charset="0"/>
                <a:cs typeface="Calibri" pitchFamily="34" charset="0"/>
              </a:rPr>
              <a:t>REGOLAMENTO</a:t>
            </a:r>
            <a:r>
              <a:rPr lang="it-IT" b="1" dirty="0" smtClean="0">
                <a:latin typeface="Calibri" pitchFamily="34" charset="0"/>
                <a:cs typeface="Calibri" pitchFamily="34" charset="0"/>
              </a:rPr>
              <a:t> DEL CONSIGLIO NAZIONALE PER INDIVIDUARE I CRITERI DI PROPOSTA PER I MEMBRI </a:t>
            </a:r>
          </a:p>
          <a:p>
            <a:pPr marL="0" indent="0" algn="just">
              <a:buNone/>
            </a:pPr>
            <a:r>
              <a:rPr lang="it-IT" i="1" dirty="0" smtClean="0">
                <a:latin typeface="Calibri" pitchFamily="34" charset="0"/>
                <a:cs typeface="Calibri" pitchFamily="34" charset="0"/>
              </a:rPr>
              <a:t>I </a:t>
            </a:r>
            <a:r>
              <a:rPr lang="it-IT" b="1" i="1" dirty="0">
                <a:solidFill>
                  <a:srgbClr val="FF0000"/>
                </a:solidFill>
                <a:latin typeface="Calibri" pitchFamily="34" charset="0"/>
                <a:cs typeface="Calibri" pitchFamily="34" charset="0"/>
              </a:rPr>
              <a:t>criteri</a:t>
            </a:r>
            <a:r>
              <a:rPr lang="it-IT" i="1" dirty="0">
                <a:latin typeface="Calibri" pitchFamily="34" charset="0"/>
                <a:cs typeface="Calibri" pitchFamily="34" charset="0"/>
              </a:rPr>
              <a:t> in base ai quali </a:t>
            </a:r>
            <a:r>
              <a:rPr lang="it-IT" i="1" dirty="0" smtClean="0">
                <a:latin typeface="Calibri" pitchFamily="34" charset="0"/>
                <a:cs typeface="Calibri" pitchFamily="34" charset="0"/>
              </a:rPr>
              <a:t>è </a:t>
            </a:r>
            <a:r>
              <a:rPr lang="it-IT" i="1" dirty="0">
                <a:latin typeface="Calibri" pitchFamily="34" charset="0"/>
                <a:cs typeface="Calibri" pitchFamily="34" charset="0"/>
              </a:rPr>
              <a:t>effettuata la proposta dei consigli dell’ordine o collegio e la designazione da parte del presidente del tribunale, sono individuati con </a:t>
            </a:r>
            <a:r>
              <a:rPr lang="it-IT" i="1" dirty="0" smtClean="0">
                <a:latin typeface="Calibri" pitchFamily="34" charset="0"/>
                <a:cs typeface="Calibri" pitchFamily="34" charset="0"/>
              </a:rPr>
              <a:t>regolamento (…) adottato, </a:t>
            </a:r>
            <a:r>
              <a:rPr lang="it-IT" b="1" i="1" u="sng" dirty="0" smtClean="0">
                <a:solidFill>
                  <a:srgbClr val="FF0000"/>
                </a:solidFill>
                <a:latin typeface="Calibri" pitchFamily="34" charset="0"/>
                <a:cs typeface="Calibri" pitchFamily="34" charset="0"/>
              </a:rPr>
              <a:t>ENTRO IL 13 NOVEMBRE 2012</a:t>
            </a:r>
            <a:r>
              <a:rPr lang="it-IT" i="1" dirty="0" smtClean="0">
                <a:latin typeface="Calibri" pitchFamily="34" charset="0"/>
                <a:cs typeface="Calibri" pitchFamily="34" charset="0"/>
              </a:rPr>
              <a:t>, dai </a:t>
            </a:r>
            <a:r>
              <a:rPr lang="it-IT" i="1" dirty="0">
                <a:latin typeface="Calibri" pitchFamily="34" charset="0"/>
                <a:cs typeface="Calibri" pitchFamily="34" charset="0"/>
              </a:rPr>
              <a:t>consigli nazionali dell’ordine </a:t>
            </a:r>
            <a:r>
              <a:rPr lang="it-IT" i="1" dirty="0" smtClean="0">
                <a:latin typeface="Calibri" pitchFamily="34" charset="0"/>
                <a:cs typeface="Calibri" pitchFamily="34" charset="0"/>
              </a:rPr>
              <a:t>(…) </a:t>
            </a:r>
            <a:r>
              <a:rPr lang="it-IT" b="1" i="1" dirty="0" smtClean="0">
                <a:latin typeface="Calibri" pitchFamily="34" charset="0"/>
                <a:cs typeface="Calibri" pitchFamily="34" charset="0"/>
              </a:rPr>
              <a:t>previo parere vincolante del ministro vigilante</a:t>
            </a:r>
            <a:r>
              <a:rPr lang="it-IT" i="1" dirty="0" smtClean="0">
                <a:latin typeface="Calibri" pitchFamily="34" charset="0"/>
                <a:cs typeface="Calibri" pitchFamily="34" charset="0"/>
              </a:rPr>
              <a:t>.</a:t>
            </a:r>
            <a:endParaRPr lang="it-IT" i="1" dirty="0">
              <a:latin typeface="Calibri" pitchFamily="34" charset="0"/>
              <a:cs typeface="Calibri" pitchFamily="34" charset="0"/>
            </a:endParaRPr>
          </a:p>
          <a:p>
            <a:pPr marL="0" indent="0" algn="just">
              <a:buNone/>
            </a:pPr>
            <a:endParaRPr lang="it-IT" dirty="0" smtClean="0">
              <a:latin typeface="Calibri" pitchFamily="34" charset="0"/>
              <a:cs typeface="Calibri" pitchFamily="34" charset="0"/>
            </a:endParaRPr>
          </a:p>
          <a:p>
            <a:pPr marL="0" indent="0" algn="ctr">
              <a:buNone/>
            </a:pPr>
            <a:r>
              <a:rPr lang="it-IT" b="1" dirty="0">
                <a:latin typeface="Calibri" pitchFamily="34" charset="0"/>
                <a:cs typeface="Calibri" pitchFamily="34" charset="0"/>
              </a:rPr>
              <a:t>IL DPR NON INTERVIENE SUGLI ORGANI AVENTI NATURA GIURISDIZIONALE (CNI)</a:t>
            </a:r>
          </a:p>
        </p:txBody>
      </p:sp>
      <p:sp>
        <p:nvSpPr>
          <p:cNvPr id="4" name="Segnaposto numero diapositiva 3"/>
          <p:cNvSpPr>
            <a:spLocks noGrp="1"/>
          </p:cNvSpPr>
          <p:nvPr>
            <p:ph type="sldNum" sz="quarter" idx="12"/>
          </p:nvPr>
        </p:nvSpPr>
        <p:spPr>
          <a:xfrm>
            <a:off x="7092280" y="6342780"/>
            <a:ext cx="762000" cy="365125"/>
          </a:xfrm>
        </p:spPr>
        <p:txBody>
          <a:bodyPr/>
          <a:lstStyle/>
          <a:p>
            <a:fld id="{9C027121-DB88-4B1C-8CE6-4B0C6BA1838F}" type="slidenum">
              <a:rPr lang="it-IT" smtClean="0"/>
              <a:pPr/>
              <a:t>21</a:t>
            </a:fld>
            <a:endParaRPr lang="it-IT" dirty="0"/>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21983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err="1" smtClean="0"/>
              <a:t>Societa’</a:t>
            </a:r>
            <a:r>
              <a:rPr lang="it-IT" sz="4000" cap="all" dirty="0" smtClean="0"/>
              <a:t> tra professionisti</a:t>
            </a:r>
            <a:br>
              <a:rPr lang="it-IT" sz="4000" cap="all" dirty="0" smtClean="0"/>
            </a:br>
            <a:r>
              <a:rPr lang="it-IT" sz="4000" cap="all" dirty="0" smtClean="0"/>
              <a:t>(ART.10 L.183/2011) </a:t>
            </a:r>
            <a:br>
              <a:rPr lang="it-IT" sz="4000" cap="all" dirty="0" smtClean="0"/>
            </a:br>
            <a:endParaRPr lang="it-IT" sz="1800" cap="all" dirty="0"/>
          </a:p>
        </p:txBody>
      </p:sp>
      <p:sp>
        <p:nvSpPr>
          <p:cNvPr id="3" name="Segnaposto contenuto 2"/>
          <p:cNvSpPr>
            <a:spLocks noGrp="1"/>
          </p:cNvSpPr>
          <p:nvPr>
            <p:ph idx="1"/>
          </p:nvPr>
        </p:nvSpPr>
        <p:spPr>
          <a:xfrm>
            <a:off x="611560" y="1745567"/>
            <a:ext cx="8064896" cy="4779776"/>
          </a:xfrm>
        </p:spPr>
        <p:txBody>
          <a:bodyPr>
            <a:normAutofit fontScale="70000" lnSpcReduction="20000"/>
          </a:bodyPr>
          <a:lstStyle/>
          <a:p>
            <a:pPr marL="0" indent="0" algn="ctr">
              <a:buNone/>
            </a:pPr>
            <a:r>
              <a:rPr lang="it-IT" sz="4600" dirty="0">
                <a:latin typeface="Calibri" pitchFamily="34" charset="0"/>
                <a:cs typeface="Calibri" pitchFamily="34" charset="0"/>
              </a:rPr>
              <a:t>L’art. 10, 3° comma della L. n. 183/2011 regolamenta le </a:t>
            </a:r>
            <a:r>
              <a:rPr lang="it-IT" sz="4600" b="1" dirty="0">
                <a:solidFill>
                  <a:srgbClr val="FF0000"/>
                </a:solidFill>
                <a:latin typeface="Calibri" pitchFamily="34" charset="0"/>
                <a:cs typeface="Calibri" pitchFamily="34" charset="0"/>
              </a:rPr>
              <a:t>“Società tra professionisti</a:t>
            </a:r>
            <a:r>
              <a:rPr lang="it-IT" sz="4600" b="1" dirty="0" smtClean="0">
                <a:solidFill>
                  <a:srgbClr val="FF0000"/>
                </a:solidFill>
                <a:latin typeface="Calibri" pitchFamily="34" charset="0"/>
                <a:cs typeface="Calibri" pitchFamily="34" charset="0"/>
              </a:rPr>
              <a:t>” (STP)</a:t>
            </a:r>
            <a:r>
              <a:rPr lang="it-IT" sz="4600" b="1" dirty="0" smtClean="0">
                <a:latin typeface="Calibri" pitchFamily="34" charset="0"/>
                <a:cs typeface="Calibri" pitchFamily="34" charset="0"/>
              </a:rPr>
              <a:t> </a:t>
            </a:r>
            <a:r>
              <a:rPr lang="it-IT" sz="4600" dirty="0">
                <a:latin typeface="Calibri" pitchFamily="34" charset="0"/>
                <a:cs typeface="Calibri" pitchFamily="34" charset="0"/>
              </a:rPr>
              <a:t>anche “multidisciplinari”, con la forma delle</a:t>
            </a:r>
            <a:r>
              <a:rPr lang="it-IT" sz="4600" dirty="0" smtClean="0">
                <a:latin typeface="Calibri" pitchFamily="34" charset="0"/>
                <a:cs typeface="Calibri" pitchFamily="34" charset="0"/>
              </a:rPr>
              <a:t>:</a:t>
            </a:r>
          </a:p>
          <a:p>
            <a:pPr marL="0" indent="0" algn="ctr">
              <a:buNone/>
            </a:pPr>
            <a:r>
              <a:rPr lang="it-IT" sz="4600" dirty="0" smtClean="0">
                <a:latin typeface="Calibri" pitchFamily="34" charset="0"/>
                <a:cs typeface="Calibri" pitchFamily="34" charset="0"/>
              </a:rPr>
              <a:t> </a:t>
            </a:r>
            <a:endParaRPr lang="it-IT" sz="4600" dirty="0">
              <a:latin typeface="Calibri" pitchFamily="34" charset="0"/>
              <a:cs typeface="Calibri" pitchFamily="34" charset="0"/>
            </a:endParaRPr>
          </a:p>
          <a:p>
            <a:pPr algn="ctr"/>
            <a:r>
              <a:rPr lang="it-IT" sz="4600" dirty="0" smtClean="0">
                <a:solidFill>
                  <a:schemeClr val="tx1"/>
                </a:solidFill>
                <a:latin typeface="Calibri" pitchFamily="34" charset="0"/>
                <a:cs typeface="Calibri" pitchFamily="34" charset="0"/>
              </a:rPr>
              <a:t>Società </a:t>
            </a:r>
            <a:r>
              <a:rPr lang="it-IT" sz="4600" dirty="0">
                <a:solidFill>
                  <a:schemeClr val="tx1"/>
                </a:solidFill>
                <a:latin typeface="Calibri" pitchFamily="34" charset="0"/>
                <a:cs typeface="Calibri" pitchFamily="34" charset="0"/>
              </a:rPr>
              <a:t>di </a:t>
            </a:r>
            <a:r>
              <a:rPr lang="it-IT" sz="4600" b="1" dirty="0">
                <a:solidFill>
                  <a:schemeClr val="tx1"/>
                </a:solidFill>
                <a:latin typeface="Calibri" pitchFamily="34" charset="0"/>
                <a:cs typeface="Calibri" pitchFamily="34" charset="0"/>
              </a:rPr>
              <a:t>persone</a:t>
            </a:r>
            <a:r>
              <a:rPr lang="it-IT" sz="4600" dirty="0">
                <a:solidFill>
                  <a:schemeClr val="tx1"/>
                </a:solidFill>
                <a:latin typeface="Calibri" pitchFamily="34" charset="0"/>
                <a:cs typeface="Calibri" pitchFamily="34" charset="0"/>
              </a:rPr>
              <a:t>; </a:t>
            </a:r>
          </a:p>
          <a:p>
            <a:pPr algn="ctr"/>
            <a:r>
              <a:rPr lang="it-IT" sz="4600" b="1" dirty="0">
                <a:solidFill>
                  <a:schemeClr val="tx1"/>
                </a:solidFill>
                <a:latin typeface="Calibri" pitchFamily="34" charset="0"/>
                <a:cs typeface="Calibri" pitchFamily="34" charset="0"/>
              </a:rPr>
              <a:t>Cooperative</a:t>
            </a:r>
            <a:r>
              <a:rPr lang="it-IT" sz="4600" dirty="0">
                <a:solidFill>
                  <a:schemeClr val="tx1"/>
                </a:solidFill>
                <a:latin typeface="Calibri" pitchFamily="34" charset="0"/>
                <a:cs typeface="Calibri" pitchFamily="34" charset="0"/>
              </a:rPr>
              <a:t> (ma con un numero di soci </a:t>
            </a:r>
            <a:r>
              <a:rPr lang="it-IT" sz="4600" b="1" dirty="0">
                <a:solidFill>
                  <a:schemeClr val="tx1"/>
                </a:solidFill>
                <a:latin typeface="Calibri" pitchFamily="34" charset="0"/>
                <a:cs typeface="Calibri" pitchFamily="34" charset="0"/>
              </a:rPr>
              <a:t>non inferiori a tre</a:t>
            </a:r>
            <a:r>
              <a:rPr lang="it-IT" sz="4600" dirty="0">
                <a:solidFill>
                  <a:schemeClr val="tx1"/>
                </a:solidFill>
                <a:latin typeface="Calibri" pitchFamily="34" charset="0"/>
                <a:cs typeface="Calibri" pitchFamily="34" charset="0"/>
              </a:rPr>
              <a:t>); </a:t>
            </a:r>
          </a:p>
          <a:p>
            <a:pPr algn="ctr"/>
            <a:r>
              <a:rPr lang="it-IT" sz="4600" dirty="0">
                <a:solidFill>
                  <a:schemeClr val="tx1"/>
                </a:solidFill>
                <a:latin typeface="Calibri" pitchFamily="34" charset="0"/>
                <a:cs typeface="Calibri" pitchFamily="34" charset="0"/>
              </a:rPr>
              <a:t>Società di </a:t>
            </a:r>
            <a:r>
              <a:rPr lang="it-IT" sz="4600" b="1" dirty="0">
                <a:solidFill>
                  <a:schemeClr val="tx1"/>
                </a:solidFill>
                <a:latin typeface="Calibri" pitchFamily="34" charset="0"/>
                <a:cs typeface="Calibri" pitchFamily="34" charset="0"/>
              </a:rPr>
              <a:t>Capitale</a:t>
            </a:r>
            <a:r>
              <a:rPr lang="it-IT" sz="4600" dirty="0">
                <a:solidFill>
                  <a:schemeClr val="tx1"/>
                </a:solidFill>
                <a:latin typeface="Calibri" pitchFamily="34" charset="0"/>
                <a:cs typeface="Calibri" pitchFamily="34" charset="0"/>
              </a:rPr>
              <a:t>.</a:t>
            </a:r>
          </a:p>
          <a:p>
            <a:pPr marL="0" indent="0" algn="just">
              <a:buNone/>
            </a:pPr>
            <a:endParaRPr lang="it-IT" dirty="0" smtClean="0">
              <a:latin typeface="Calibri" pitchFamily="34" charset="0"/>
              <a:cs typeface="Calibri" pitchFamily="34" charset="0"/>
            </a:endParaRPr>
          </a:p>
          <a:p>
            <a:pPr marL="0" indent="0" algn="just">
              <a:buNone/>
            </a:pPr>
            <a:endParaRPr lang="it-IT" dirty="0" smtClean="0">
              <a:latin typeface="Calibri" pitchFamily="34" charset="0"/>
              <a:cs typeface="Calibri" pitchFamily="34" charset="0"/>
            </a:endParaRPr>
          </a:p>
          <a:p>
            <a:pPr marL="0" indent="0" algn="just">
              <a:buNone/>
            </a:pPr>
            <a:r>
              <a:rPr lang="it-IT" dirty="0" smtClean="0">
                <a:latin typeface="Calibri" pitchFamily="34" charset="0"/>
                <a:cs typeface="Calibri" pitchFamily="34" charset="0"/>
              </a:rPr>
              <a:t> </a:t>
            </a:r>
          </a:p>
        </p:txBody>
      </p:sp>
      <p:sp>
        <p:nvSpPr>
          <p:cNvPr id="4" name="Segnaposto numero diapositiva 3"/>
          <p:cNvSpPr>
            <a:spLocks noGrp="1"/>
          </p:cNvSpPr>
          <p:nvPr>
            <p:ph type="sldNum" sz="quarter" idx="12"/>
          </p:nvPr>
        </p:nvSpPr>
        <p:spPr>
          <a:xfrm>
            <a:off x="7092280" y="6342780"/>
            <a:ext cx="762000" cy="365125"/>
          </a:xfrm>
        </p:spPr>
        <p:txBody>
          <a:bodyPr/>
          <a:lstStyle/>
          <a:p>
            <a:fld id="{9C027121-DB88-4B1C-8CE6-4B0C6BA1838F}" type="slidenum">
              <a:rPr lang="it-IT" smtClean="0"/>
              <a:pPr/>
              <a:t>22</a:t>
            </a:fld>
            <a:endParaRPr lang="it-IT" dirty="0"/>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79226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err="1" smtClean="0"/>
              <a:t>Societa’</a:t>
            </a:r>
            <a:r>
              <a:rPr lang="it-IT" sz="4000" cap="all" dirty="0" smtClean="0"/>
              <a:t> tra professionisti</a:t>
            </a:r>
            <a:br>
              <a:rPr lang="it-IT" sz="4000" cap="all" dirty="0" smtClean="0"/>
            </a:br>
            <a:r>
              <a:rPr lang="it-IT" sz="4000" cap="all" dirty="0" smtClean="0"/>
              <a:t>(ART.10 L.183/2011) </a:t>
            </a:r>
            <a:br>
              <a:rPr lang="it-IT" sz="4000" cap="all" dirty="0" smtClean="0"/>
            </a:br>
            <a:endParaRPr lang="it-IT" sz="1800" cap="all" dirty="0"/>
          </a:p>
        </p:txBody>
      </p:sp>
      <p:sp>
        <p:nvSpPr>
          <p:cNvPr id="3" name="Segnaposto contenuto 2"/>
          <p:cNvSpPr>
            <a:spLocks noGrp="1"/>
          </p:cNvSpPr>
          <p:nvPr>
            <p:ph idx="1"/>
          </p:nvPr>
        </p:nvSpPr>
        <p:spPr>
          <a:xfrm>
            <a:off x="410634" y="1556792"/>
            <a:ext cx="8064896" cy="4536504"/>
          </a:xfrm>
        </p:spPr>
        <p:txBody>
          <a:bodyPr>
            <a:normAutofit/>
          </a:bodyPr>
          <a:lstStyle/>
          <a:p>
            <a:pPr marL="0" lvl="0" indent="0" algn="ctr">
              <a:spcBef>
                <a:spcPts val="0"/>
              </a:spcBef>
              <a:buNone/>
            </a:pPr>
            <a:r>
              <a:rPr lang="it-IT" sz="4400" dirty="0">
                <a:latin typeface="Calibri" pitchFamily="34" charset="0"/>
                <a:cs typeface="Calibri" pitchFamily="34" charset="0"/>
              </a:rPr>
              <a:t>L’atto costitutivo </a:t>
            </a:r>
          </a:p>
          <a:p>
            <a:pPr marL="0" lvl="0" indent="0" algn="ctr">
              <a:spcBef>
                <a:spcPts val="0"/>
              </a:spcBef>
              <a:buNone/>
            </a:pPr>
            <a:r>
              <a:rPr lang="it-IT" sz="4400" b="1" dirty="0">
                <a:latin typeface="Calibri" pitchFamily="34" charset="0"/>
                <a:cs typeface="Calibri" pitchFamily="34" charset="0"/>
              </a:rPr>
              <a:t>dovrà prevedere</a:t>
            </a:r>
            <a:r>
              <a:rPr lang="it-IT" sz="4400" dirty="0">
                <a:latin typeface="Calibri" pitchFamily="34" charset="0"/>
                <a:cs typeface="Calibri" pitchFamily="34" charset="0"/>
              </a:rPr>
              <a:t>:</a:t>
            </a:r>
          </a:p>
          <a:p>
            <a:pPr marL="0" lvl="0" indent="0" algn="just">
              <a:buNone/>
            </a:pPr>
            <a:endParaRPr lang="it-IT" dirty="0"/>
          </a:p>
          <a:p>
            <a:pPr lvl="0" algn="just"/>
            <a:r>
              <a:rPr lang="it-IT" dirty="0">
                <a:latin typeface="Calibri" pitchFamily="34" charset="0"/>
                <a:cs typeface="Calibri" pitchFamily="34" charset="0"/>
              </a:rPr>
              <a:t>l'esercizio </a:t>
            </a:r>
            <a:r>
              <a:rPr lang="it-IT" b="1" dirty="0">
                <a:solidFill>
                  <a:srgbClr val="FF0000"/>
                </a:solidFill>
                <a:latin typeface="Calibri" pitchFamily="34" charset="0"/>
                <a:cs typeface="Calibri" pitchFamily="34" charset="0"/>
              </a:rPr>
              <a:t>in via esclusiva </a:t>
            </a:r>
            <a:r>
              <a:rPr lang="it-IT" dirty="0">
                <a:latin typeface="Calibri" pitchFamily="34" charset="0"/>
                <a:cs typeface="Calibri" pitchFamily="34" charset="0"/>
              </a:rPr>
              <a:t>dell'attività professionale da parte dei soci; </a:t>
            </a:r>
          </a:p>
          <a:p>
            <a:pPr lvl="0" algn="just"/>
            <a:r>
              <a:rPr lang="it-IT" dirty="0">
                <a:latin typeface="Calibri" pitchFamily="34" charset="0"/>
                <a:cs typeface="Calibri" pitchFamily="34" charset="0"/>
              </a:rPr>
              <a:t>l'ammissione in qualità di soci </a:t>
            </a:r>
            <a:r>
              <a:rPr lang="it-IT" b="1" dirty="0">
                <a:solidFill>
                  <a:srgbClr val="FF0000"/>
                </a:solidFill>
                <a:latin typeface="Calibri" pitchFamily="34" charset="0"/>
                <a:cs typeface="Calibri" pitchFamily="34" charset="0"/>
              </a:rPr>
              <a:t>dei soli professionisti </a:t>
            </a:r>
            <a:r>
              <a:rPr lang="it-IT" dirty="0">
                <a:latin typeface="Calibri" pitchFamily="34" charset="0"/>
                <a:cs typeface="Calibri" pitchFamily="34" charset="0"/>
              </a:rPr>
              <a:t>iscritti ad ordini, albi e collegi, anche in differenti sezioni,</a:t>
            </a:r>
          </a:p>
          <a:p>
            <a:pPr lvl="0" algn="just"/>
            <a:r>
              <a:rPr lang="it-IT" b="1" dirty="0">
                <a:latin typeface="Calibri" pitchFamily="34" charset="0"/>
                <a:cs typeface="Calibri" pitchFamily="34" charset="0"/>
              </a:rPr>
              <a:t>(…) oppure di soggetti non professionisti soltanto per prestazioni tecniche, o per </a:t>
            </a:r>
            <a:r>
              <a:rPr lang="it-IT" b="1" dirty="0">
                <a:solidFill>
                  <a:srgbClr val="FF0000"/>
                </a:solidFill>
                <a:latin typeface="Calibri" pitchFamily="34" charset="0"/>
                <a:cs typeface="Calibri" pitchFamily="34" charset="0"/>
              </a:rPr>
              <a:t>finalità di investimento</a:t>
            </a:r>
            <a:r>
              <a:rPr lang="it-IT" dirty="0">
                <a:latin typeface="Calibri" pitchFamily="34" charset="0"/>
                <a:cs typeface="Calibri" pitchFamily="34" charset="0"/>
              </a:rPr>
              <a:t>. </a:t>
            </a:r>
          </a:p>
          <a:p>
            <a:pPr marL="0" indent="0" algn="ctr">
              <a:buNone/>
            </a:pPr>
            <a:endParaRPr lang="it-IT" dirty="0" smtClean="0">
              <a:latin typeface="Calibri" pitchFamily="34" charset="0"/>
              <a:cs typeface="Calibri" pitchFamily="34" charset="0"/>
            </a:endParaRPr>
          </a:p>
        </p:txBody>
      </p:sp>
      <p:sp>
        <p:nvSpPr>
          <p:cNvPr id="4" name="Segnaposto numero diapositiva 3"/>
          <p:cNvSpPr>
            <a:spLocks noGrp="1"/>
          </p:cNvSpPr>
          <p:nvPr>
            <p:ph type="sldNum" sz="quarter" idx="12"/>
          </p:nvPr>
        </p:nvSpPr>
        <p:spPr>
          <a:xfrm>
            <a:off x="7092280" y="6342780"/>
            <a:ext cx="762000" cy="365125"/>
          </a:xfrm>
        </p:spPr>
        <p:txBody>
          <a:bodyPr/>
          <a:lstStyle/>
          <a:p>
            <a:fld id="{9C027121-DB88-4B1C-8CE6-4B0C6BA1838F}" type="slidenum">
              <a:rPr lang="it-IT" smtClean="0"/>
              <a:pPr/>
              <a:t>23</a:t>
            </a:fld>
            <a:endParaRPr lang="it-IT" dirty="0"/>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62514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err="1" smtClean="0"/>
              <a:t>Societa’</a:t>
            </a:r>
            <a:r>
              <a:rPr lang="it-IT" sz="4000" cap="all" dirty="0" smtClean="0"/>
              <a:t> tra professionisti</a:t>
            </a:r>
            <a:br>
              <a:rPr lang="it-IT" sz="4000" cap="all" dirty="0" smtClean="0"/>
            </a:br>
            <a:r>
              <a:rPr lang="it-IT" sz="4000" cap="all" dirty="0" smtClean="0"/>
              <a:t>(ART.10 L.183/2011) </a:t>
            </a:r>
            <a:br>
              <a:rPr lang="it-IT" sz="4000" cap="all" dirty="0" smtClean="0"/>
            </a:br>
            <a:endParaRPr lang="it-IT" sz="1800" cap="all" dirty="0"/>
          </a:p>
        </p:txBody>
      </p:sp>
      <p:sp>
        <p:nvSpPr>
          <p:cNvPr id="3" name="Segnaposto contenuto 2"/>
          <p:cNvSpPr>
            <a:spLocks noGrp="1"/>
          </p:cNvSpPr>
          <p:nvPr>
            <p:ph idx="1"/>
          </p:nvPr>
        </p:nvSpPr>
        <p:spPr>
          <a:xfrm>
            <a:off x="611560" y="1556792"/>
            <a:ext cx="8064896" cy="4536504"/>
          </a:xfrm>
        </p:spPr>
        <p:txBody>
          <a:bodyPr>
            <a:normAutofit/>
          </a:bodyPr>
          <a:lstStyle/>
          <a:p>
            <a:pPr marL="0" lvl="0" indent="0" algn="ctr">
              <a:buNone/>
            </a:pPr>
            <a:r>
              <a:rPr lang="it-IT" sz="3000" b="1" u="sng" dirty="0">
                <a:solidFill>
                  <a:srgbClr val="FF0000"/>
                </a:solidFill>
                <a:latin typeface="Calibri" pitchFamily="34" charset="0"/>
                <a:cs typeface="Calibri" pitchFamily="34" charset="0"/>
              </a:rPr>
              <a:t>In ogni caso</a:t>
            </a:r>
            <a:r>
              <a:rPr lang="it-IT" sz="3000" b="1" dirty="0">
                <a:latin typeface="Calibri" pitchFamily="34" charset="0"/>
                <a:cs typeface="Calibri" pitchFamily="34" charset="0"/>
              </a:rPr>
              <a:t>, il numero dei soci professionisti </a:t>
            </a:r>
            <a:r>
              <a:rPr lang="it-IT" sz="3000" b="1" dirty="0">
                <a:solidFill>
                  <a:srgbClr val="FF0000"/>
                </a:solidFill>
                <a:latin typeface="Calibri" pitchFamily="34" charset="0"/>
                <a:cs typeface="Calibri" pitchFamily="34" charset="0"/>
              </a:rPr>
              <a:t>e</a:t>
            </a:r>
            <a:r>
              <a:rPr lang="it-IT" sz="3000" b="1" dirty="0">
                <a:latin typeface="Calibri" pitchFamily="34" charset="0"/>
                <a:cs typeface="Calibri" pitchFamily="34" charset="0"/>
              </a:rPr>
              <a:t> la partecipazione al capitale (…) dei professionisti </a:t>
            </a:r>
          </a:p>
          <a:p>
            <a:pPr marL="0" lvl="0" indent="0" algn="ctr">
              <a:buNone/>
            </a:pPr>
            <a:r>
              <a:rPr lang="it-IT" sz="3000" b="1" dirty="0">
                <a:latin typeface="Calibri" pitchFamily="34" charset="0"/>
                <a:cs typeface="Calibri" pitchFamily="34" charset="0"/>
              </a:rPr>
              <a:t>deve essere tale da determinare la </a:t>
            </a:r>
          </a:p>
          <a:p>
            <a:pPr marL="0" lvl="0" indent="0" algn="ctr">
              <a:buNone/>
            </a:pPr>
            <a:r>
              <a:rPr lang="it-IT" sz="3000" b="1" u="sng" cap="all" dirty="0">
                <a:solidFill>
                  <a:srgbClr val="FF0000"/>
                </a:solidFill>
                <a:latin typeface="Calibri" pitchFamily="34" charset="0"/>
                <a:cs typeface="Calibri" pitchFamily="34" charset="0"/>
              </a:rPr>
              <a:t>maggioranza di due terzi </a:t>
            </a:r>
          </a:p>
          <a:p>
            <a:pPr marL="0" lvl="0" indent="0" algn="ctr">
              <a:buNone/>
            </a:pPr>
            <a:r>
              <a:rPr lang="it-IT" sz="3000" b="1" cap="all" dirty="0">
                <a:solidFill>
                  <a:schemeClr val="tx1"/>
                </a:solidFill>
                <a:latin typeface="Calibri" pitchFamily="34" charset="0"/>
                <a:cs typeface="Calibri" pitchFamily="34" charset="0"/>
              </a:rPr>
              <a:t>nelle deliberazioni </a:t>
            </a:r>
          </a:p>
          <a:p>
            <a:pPr marL="0" indent="0" algn="ctr">
              <a:buNone/>
            </a:pPr>
            <a:r>
              <a:rPr lang="it-IT" sz="3000" b="1" cap="all" dirty="0">
                <a:solidFill>
                  <a:schemeClr val="tx1"/>
                </a:solidFill>
                <a:latin typeface="Calibri" pitchFamily="34" charset="0"/>
                <a:cs typeface="Calibri" pitchFamily="34" charset="0"/>
              </a:rPr>
              <a:t>o decisioni dei </a:t>
            </a:r>
            <a:r>
              <a:rPr lang="it-IT" sz="3000" b="1" cap="all" dirty="0" err="1">
                <a:solidFill>
                  <a:schemeClr val="tx1"/>
                </a:solidFill>
                <a:latin typeface="Calibri" pitchFamily="34" charset="0"/>
                <a:cs typeface="Calibri" pitchFamily="34" charset="0"/>
              </a:rPr>
              <a:t>socI</a:t>
            </a:r>
            <a:r>
              <a:rPr lang="it-IT" sz="3000" cap="all" dirty="0">
                <a:latin typeface="Calibri" pitchFamily="34" charset="0"/>
                <a:cs typeface="Calibri" pitchFamily="34" charset="0"/>
              </a:rPr>
              <a:t>. </a:t>
            </a:r>
            <a:endParaRPr lang="it-IT" sz="3000" cap="all" dirty="0" smtClean="0">
              <a:latin typeface="Calibri" pitchFamily="34" charset="0"/>
              <a:cs typeface="Calibri" pitchFamily="34" charset="0"/>
            </a:endParaRPr>
          </a:p>
          <a:p>
            <a:pPr marL="0" indent="0" algn="ctr">
              <a:buNone/>
            </a:pPr>
            <a:endParaRPr lang="it-IT" dirty="0" smtClean="0">
              <a:latin typeface="Calibri" pitchFamily="34" charset="0"/>
              <a:cs typeface="Calibri" pitchFamily="34" charset="0"/>
            </a:endParaRPr>
          </a:p>
        </p:txBody>
      </p:sp>
      <p:sp>
        <p:nvSpPr>
          <p:cNvPr id="4" name="Segnaposto numero diapositiva 3"/>
          <p:cNvSpPr>
            <a:spLocks noGrp="1"/>
          </p:cNvSpPr>
          <p:nvPr>
            <p:ph type="sldNum" sz="quarter" idx="12"/>
          </p:nvPr>
        </p:nvSpPr>
        <p:spPr>
          <a:xfrm>
            <a:off x="7092280" y="6342780"/>
            <a:ext cx="762000" cy="365125"/>
          </a:xfrm>
        </p:spPr>
        <p:txBody>
          <a:bodyPr/>
          <a:lstStyle/>
          <a:p>
            <a:fld id="{9C027121-DB88-4B1C-8CE6-4B0C6BA1838F}" type="slidenum">
              <a:rPr lang="it-IT" smtClean="0"/>
              <a:pPr/>
              <a:t>24</a:t>
            </a:fld>
            <a:endParaRPr lang="it-IT" dirty="0"/>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10336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err="1" smtClean="0"/>
              <a:t>Societa’</a:t>
            </a:r>
            <a:r>
              <a:rPr lang="it-IT" sz="4000" cap="all" dirty="0" smtClean="0"/>
              <a:t> tra professionisti</a:t>
            </a:r>
            <a:br>
              <a:rPr lang="it-IT" sz="4000" cap="all" dirty="0" smtClean="0"/>
            </a:br>
            <a:r>
              <a:rPr lang="it-IT" sz="4000" cap="all" dirty="0" smtClean="0"/>
              <a:t>(ART.10 L.183/2011) </a:t>
            </a:r>
            <a:br>
              <a:rPr lang="it-IT" sz="4000" cap="all" dirty="0" smtClean="0"/>
            </a:br>
            <a:endParaRPr lang="it-IT" sz="1800" cap="all" dirty="0"/>
          </a:p>
        </p:txBody>
      </p:sp>
      <p:sp>
        <p:nvSpPr>
          <p:cNvPr id="3" name="Segnaposto contenuto 2"/>
          <p:cNvSpPr>
            <a:spLocks noGrp="1"/>
          </p:cNvSpPr>
          <p:nvPr>
            <p:ph idx="1"/>
          </p:nvPr>
        </p:nvSpPr>
        <p:spPr>
          <a:xfrm>
            <a:off x="611560" y="1340768"/>
            <a:ext cx="8064896" cy="4752528"/>
          </a:xfrm>
        </p:spPr>
        <p:txBody>
          <a:bodyPr>
            <a:normAutofit/>
          </a:bodyPr>
          <a:lstStyle/>
          <a:p>
            <a:pPr marL="0" indent="0" algn="ctr">
              <a:buNone/>
            </a:pPr>
            <a:endParaRPr lang="it-IT" sz="2800" cap="all" dirty="0">
              <a:latin typeface="Calibri" pitchFamily="34" charset="0"/>
              <a:cs typeface="Calibri" pitchFamily="34" charset="0"/>
            </a:endParaRPr>
          </a:p>
          <a:p>
            <a:pPr marL="0" indent="0" algn="ctr">
              <a:buNone/>
            </a:pPr>
            <a:r>
              <a:rPr lang="it-IT" sz="2800" b="1" dirty="0" smtClean="0">
                <a:solidFill>
                  <a:srgbClr val="FF0000"/>
                </a:solidFill>
                <a:latin typeface="Calibri" pitchFamily="34" charset="0"/>
                <a:cs typeface="Calibri" pitchFamily="34" charset="0"/>
              </a:rPr>
              <a:t>I PROFESSIONISTI CON MENO DI 35 ANNI </a:t>
            </a:r>
            <a:r>
              <a:rPr lang="it-IT" sz="2800" dirty="0" smtClean="0">
                <a:latin typeface="Calibri" pitchFamily="34" charset="0"/>
                <a:cs typeface="Calibri" pitchFamily="34" charset="0"/>
              </a:rPr>
              <a:t>POTRANNO (all’approvazione del Regolamento sulle STP) </a:t>
            </a:r>
          </a:p>
          <a:p>
            <a:pPr marL="0" indent="0" algn="ctr">
              <a:buNone/>
            </a:pPr>
            <a:r>
              <a:rPr lang="it-IT" sz="2800" dirty="0" smtClean="0">
                <a:latin typeface="Calibri" pitchFamily="34" charset="0"/>
                <a:cs typeface="Calibri" pitchFamily="34" charset="0"/>
              </a:rPr>
              <a:t>COSTITUIRE </a:t>
            </a:r>
            <a:r>
              <a:rPr lang="it-IT" sz="2800" b="1" dirty="0" smtClean="0">
                <a:solidFill>
                  <a:schemeClr val="tx1"/>
                </a:solidFill>
                <a:latin typeface="Calibri" pitchFamily="34" charset="0"/>
                <a:cs typeface="Calibri" pitchFamily="34" charset="0"/>
              </a:rPr>
              <a:t>DELLE</a:t>
            </a:r>
            <a:r>
              <a:rPr lang="it-IT" sz="2800" b="1" dirty="0" smtClean="0">
                <a:latin typeface="Calibri" pitchFamily="34" charset="0"/>
                <a:cs typeface="Calibri" pitchFamily="34" charset="0"/>
              </a:rPr>
              <a:t> STP ADOTTANDO </a:t>
            </a:r>
          </a:p>
          <a:p>
            <a:pPr marL="0" indent="0" algn="ctr">
              <a:buNone/>
            </a:pPr>
            <a:r>
              <a:rPr lang="it-IT" sz="2800" b="1" dirty="0" smtClean="0">
                <a:latin typeface="Calibri" pitchFamily="34" charset="0"/>
                <a:cs typeface="Calibri" pitchFamily="34" charset="0"/>
              </a:rPr>
              <a:t>LA FORMA DELLE </a:t>
            </a:r>
            <a:r>
              <a:rPr lang="it-IT" sz="2800" b="1" dirty="0">
                <a:solidFill>
                  <a:srgbClr val="FF0000"/>
                </a:solidFill>
                <a:latin typeface="Calibri" pitchFamily="34" charset="0"/>
                <a:cs typeface="Calibri" pitchFamily="34" charset="0"/>
              </a:rPr>
              <a:t>SRL </a:t>
            </a:r>
            <a:r>
              <a:rPr lang="it-IT" sz="2800" b="1" dirty="0" smtClean="0">
                <a:solidFill>
                  <a:srgbClr val="FF0000"/>
                </a:solidFill>
                <a:latin typeface="Calibri" pitchFamily="34" charset="0"/>
                <a:cs typeface="Calibri" pitchFamily="34" charset="0"/>
              </a:rPr>
              <a:t>SEMPLIFICATE </a:t>
            </a:r>
          </a:p>
          <a:p>
            <a:pPr marL="0" indent="0" algn="ctr">
              <a:buNone/>
            </a:pPr>
            <a:endParaRPr lang="it-IT" dirty="0" smtClean="0">
              <a:latin typeface="Calibri" pitchFamily="34" charset="0"/>
              <a:cs typeface="Calibri" pitchFamily="34" charset="0"/>
            </a:endParaRPr>
          </a:p>
        </p:txBody>
      </p:sp>
      <p:sp>
        <p:nvSpPr>
          <p:cNvPr id="4" name="Segnaposto numero diapositiva 3"/>
          <p:cNvSpPr>
            <a:spLocks noGrp="1"/>
          </p:cNvSpPr>
          <p:nvPr>
            <p:ph type="sldNum" sz="quarter" idx="12"/>
          </p:nvPr>
        </p:nvSpPr>
        <p:spPr>
          <a:xfrm>
            <a:off x="7092280" y="6342780"/>
            <a:ext cx="762000" cy="365125"/>
          </a:xfrm>
        </p:spPr>
        <p:txBody>
          <a:bodyPr/>
          <a:lstStyle/>
          <a:p>
            <a:fld id="{9C027121-DB88-4B1C-8CE6-4B0C6BA1838F}" type="slidenum">
              <a:rPr lang="it-IT" smtClean="0"/>
              <a:pPr/>
              <a:t>25</a:t>
            </a:fld>
            <a:endParaRPr lang="it-IT" dirty="0"/>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97856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4000" cap="all" dirty="0" err="1" smtClean="0"/>
              <a:t>Societa’</a:t>
            </a:r>
            <a:r>
              <a:rPr lang="it-IT" sz="4000" cap="all" dirty="0" smtClean="0"/>
              <a:t> tra professionisti</a:t>
            </a:r>
            <a:br>
              <a:rPr lang="it-IT" sz="4000" cap="all" dirty="0" smtClean="0"/>
            </a:br>
            <a:r>
              <a:rPr lang="it-IT" sz="4000" cap="all" dirty="0" smtClean="0"/>
              <a:t>(ART.10 L.183/2011) </a:t>
            </a:r>
            <a:br>
              <a:rPr lang="it-IT" sz="4000" cap="all" dirty="0" smtClean="0"/>
            </a:br>
            <a:endParaRPr lang="it-IT" sz="1800" cap="all" dirty="0"/>
          </a:p>
        </p:txBody>
      </p:sp>
      <p:sp>
        <p:nvSpPr>
          <p:cNvPr id="3" name="Segnaposto contenuto 2"/>
          <p:cNvSpPr>
            <a:spLocks noGrp="1"/>
          </p:cNvSpPr>
          <p:nvPr>
            <p:ph idx="1"/>
          </p:nvPr>
        </p:nvSpPr>
        <p:spPr>
          <a:xfrm>
            <a:off x="611560" y="1340768"/>
            <a:ext cx="8064896" cy="4752528"/>
          </a:xfrm>
        </p:spPr>
        <p:txBody>
          <a:bodyPr>
            <a:normAutofit/>
          </a:bodyPr>
          <a:lstStyle/>
          <a:p>
            <a:pPr marL="0" indent="0" algn="ctr">
              <a:buNone/>
            </a:pPr>
            <a:endParaRPr lang="it-IT" sz="2800" cap="all" dirty="0">
              <a:latin typeface="Calibri" pitchFamily="34" charset="0"/>
              <a:cs typeface="Calibri" pitchFamily="34" charset="0"/>
            </a:endParaRPr>
          </a:p>
          <a:p>
            <a:pPr marL="0" indent="0" algn="ctr">
              <a:buNone/>
            </a:pPr>
            <a:r>
              <a:rPr lang="it-IT" sz="3600" b="1" dirty="0" smtClean="0">
                <a:solidFill>
                  <a:srgbClr val="FF0000"/>
                </a:solidFill>
                <a:latin typeface="Calibri" pitchFamily="34" charset="0"/>
                <a:cs typeface="Calibri" pitchFamily="34" charset="0"/>
              </a:rPr>
              <a:t>LE «SRL SEMPLIFICATE (SRLS)» </a:t>
            </a:r>
          </a:p>
          <a:p>
            <a:pPr marL="0" indent="0" algn="ctr">
              <a:buNone/>
            </a:pPr>
            <a:r>
              <a:rPr lang="it-IT" sz="2800" b="1" dirty="0" smtClean="0">
                <a:solidFill>
                  <a:srgbClr val="FF0000"/>
                </a:solidFill>
                <a:latin typeface="Calibri" pitchFamily="34" charset="0"/>
                <a:cs typeface="Calibri" pitchFamily="34" charset="0"/>
              </a:rPr>
              <a:t> </a:t>
            </a:r>
            <a:r>
              <a:rPr lang="it-IT" sz="2800" b="1" dirty="0" smtClean="0">
                <a:solidFill>
                  <a:schemeClr val="tx1"/>
                </a:solidFill>
                <a:latin typeface="Calibri" pitchFamily="34" charset="0"/>
                <a:cs typeface="Calibri" pitchFamily="34" charset="0"/>
              </a:rPr>
              <a:t>si caratterizzano per: </a:t>
            </a:r>
          </a:p>
          <a:p>
            <a:pPr algn="ctr"/>
            <a:r>
              <a:rPr lang="it-IT" sz="2800" i="1" cap="all" dirty="0" smtClean="0">
                <a:solidFill>
                  <a:schemeClr val="tx1"/>
                </a:solidFill>
                <a:latin typeface="Calibri" pitchFamily="34" charset="0"/>
                <a:cs typeface="Calibri" pitchFamily="34" charset="0"/>
              </a:rPr>
              <a:t>c</a:t>
            </a:r>
            <a:r>
              <a:rPr lang="it-IT" sz="2800" i="1" cap="all" dirty="0" smtClean="0">
                <a:latin typeface="Calibri" pitchFamily="34" charset="0"/>
                <a:cs typeface="Calibri" pitchFamily="34" charset="0"/>
              </a:rPr>
              <a:t>apitale sociale </a:t>
            </a:r>
            <a:r>
              <a:rPr lang="it-IT" sz="2800" i="1" cap="all" dirty="0" smtClean="0">
                <a:solidFill>
                  <a:srgbClr val="FF0000"/>
                </a:solidFill>
                <a:latin typeface="Calibri" pitchFamily="34" charset="0"/>
                <a:cs typeface="Calibri" pitchFamily="34" charset="0"/>
              </a:rPr>
              <a:t>inferiore a </a:t>
            </a:r>
            <a:r>
              <a:rPr lang="it-IT" sz="2800" b="1" i="1" u="sng" cap="all" dirty="0" smtClean="0">
                <a:solidFill>
                  <a:srgbClr val="FF0000"/>
                </a:solidFill>
                <a:latin typeface="Calibri" pitchFamily="34" charset="0"/>
                <a:cs typeface="Calibri" pitchFamily="34" charset="0"/>
              </a:rPr>
              <a:t>10 mila euro</a:t>
            </a:r>
            <a:r>
              <a:rPr lang="it-IT" sz="2800" b="1" i="1" u="sng" cap="all" dirty="0">
                <a:solidFill>
                  <a:srgbClr val="FF0000"/>
                </a:solidFill>
                <a:latin typeface="Calibri" pitchFamily="34" charset="0"/>
                <a:cs typeface="Calibri" pitchFamily="34" charset="0"/>
              </a:rPr>
              <a:t> </a:t>
            </a:r>
            <a:endParaRPr lang="it-IT" sz="2800" b="1" i="1" u="sng" cap="all" dirty="0" smtClean="0">
              <a:solidFill>
                <a:srgbClr val="FF0000"/>
              </a:solidFill>
              <a:latin typeface="Calibri" pitchFamily="34" charset="0"/>
              <a:cs typeface="Calibri" pitchFamily="34" charset="0"/>
            </a:endParaRPr>
          </a:p>
          <a:p>
            <a:pPr algn="ctr"/>
            <a:r>
              <a:rPr lang="it-IT" sz="2800" i="1" cap="all" dirty="0" smtClean="0">
                <a:latin typeface="Calibri" pitchFamily="34" charset="0"/>
                <a:cs typeface="Calibri" pitchFamily="34" charset="0"/>
              </a:rPr>
              <a:t>nessun </a:t>
            </a:r>
            <a:r>
              <a:rPr lang="it-IT" sz="2800" b="1" i="1" cap="all" dirty="0" smtClean="0">
                <a:latin typeface="Calibri" pitchFamily="34" charset="0"/>
                <a:cs typeface="Calibri" pitchFamily="34" charset="0"/>
              </a:rPr>
              <a:t>costo notarile </a:t>
            </a:r>
          </a:p>
          <a:p>
            <a:pPr algn="ctr"/>
            <a:r>
              <a:rPr lang="it-IT" sz="2800" i="1" cap="all" dirty="0" smtClean="0">
                <a:latin typeface="Calibri" pitchFamily="34" charset="0"/>
                <a:cs typeface="Calibri" pitchFamily="34" charset="0"/>
              </a:rPr>
              <a:t>Atto costitutivo </a:t>
            </a:r>
            <a:r>
              <a:rPr lang="it-IT" sz="2800" b="1" i="1" cap="all" dirty="0" smtClean="0">
                <a:latin typeface="Calibri" pitchFamily="34" charset="0"/>
                <a:cs typeface="Calibri" pitchFamily="34" charset="0"/>
              </a:rPr>
              <a:t>standard </a:t>
            </a:r>
          </a:p>
          <a:p>
            <a:pPr marL="0" indent="0" algn="ctr">
              <a:buNone/>
            </a:pPr>
            <a:r>
              <a:rPr lang="it-IT" sz="2800" i="1" cap="small" dirty="0" smtClean="0">
                <a:latin typeface="Calibri" pitchFamily="34" charset="0"/>
                <a:cs typeface="Calibri" pitchFamily="34" charset="0"/>
              </a:rPr>
              <a:t>(COME DA REGOLAMENTO APPROVATO CON IL DECRETO N.138 DEL 23 GIUGNO 2012)</a:t>
            </a:r>
            <a:endParaRPr lang="it-IT" sz="2800" cap="small" dirty="0">
              <a:latin typeface="Calibri" pitchFamily="34" charset="0"/>
              <a:cs typeface="Calibri" pitchFamily="34" charset="0"/>
            </a:endParaRPr>
          </a:p>
          <a:p>
            <a:pPr marL="0" indent="0" algn="ctr">
              <a:buNone/>
            </a:pPr>
            <a:endParaRPr lang="it-IT" dirty="0" smtClean="0">
              <a:latin typeface="Calibri" pitchFamily="34" charset="0"/>
              <a:cs typeface="Calibri" pitchFamily="34" charset="0"/>
            </a:endParaRPr>
          </a:p>
        </p:txBody>
      </p:sp>
      <p:sp>
        <p:nvSpPr>
          <p:cNvPr id="4" name="Segnaposto numero diapositiva 3"/>
          <p:cNvSpPr>
            <a:spLocks noGrp="1"/>
          </p:cNvSpPr>
          <p:nvPr>
            <p:ph type="sldNum" sz="quarter" idx="12"/>
          </p:nvPr>
        </p:nvSpPr>
        <p:spPr>
          <a:xfrm>
            <a:off x="7092280" y="6342780"/>
            <a:ext cx="762000" cy="365125"/>
          </a:xfrm>
        </p:spPr>
        <p:txBody>
          <a:bodyPr/>
          <a:lstStyle/>
          <a:p>
            <a:fld id="{9C027121-DB88-4B1C-8CE6-4B0C6BA1838F}" type="slidenum">
              <a:rPr lang="it-IT" smtClean="0"/>
              <a:pPr/>
              <a:t>26</a:t>
            </a:fld>
            <a:endParaRPr lang="it-IT" dirty="0"/>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99391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620688"/>
            <a:ext cx="7272808" cy="1168152"/>
          </a:xfrm>
        </p:spPr>
        <p:txBody>
          <a:bodyPr>
            <a:normAutofit fontScale="90000"/>
          </a:bodyPr>
          <a:lstStyle/>
          <a:p>
            <a:pPr algn="ctr"/>
            <a:r>
              <a:rPr lang="it-IT" sz="4000" cap="all" dirty="0" smtClean="0"/>
              <a:t>TEMPI DI ATTUAZIONE DEI PROVVEDIMENTI</a:t>
            </a:r>
            <a:br>
              <a:rPr lang="it-IT" sz="4000" cap="all" dirty="0" smtClean="0"/>
            </a:br>
            <a:endParaRPr lang="it-IT" sz="1800" cap="all"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xmlns="" val="916780976"/>
              </p:ext>
            </p:extLst>
          </p:nvPr>
        </p:nvGraphicFramePr>
        <p:xfrm>
          <a:off x="900953" y="1646507"/>
          <a:ext cx="7543800" cy="4016622"/>
        </p:xfrm>
        <a:graphic>
          <a:graphicData uri="http://schemas.openxmlformats.org/drawingml/2006/table">
            <a:tbl>
              <a:tblPr firstRow="1" bandRow="1">
                <a:tableStyleId>{5C22544A-7EE6-4342-B048-85BDC9FD1C3A}</a:tableStyleId>
              </a:tblPr>
              <a:tblGrid>
                <a:gridCol w="2088232"/>
                <a:gridCol w="5455568"/>
              </a:tblGrid>
              <a:tr h="703974">
                <a:tc>
                  <a:txBody>
                    <a:bodyPr/>
                    <a:lstStyle/>
                    <a:p>
                      <a:r>
                        <a:rPr lang="it-IT" dirty="0" smtClean="0">
                          <a:latin typeface="Calibri" pitchFamily="34" charset="0"/>
                          <a:cs typeface="Calibri" pitchFamily="34" charset="0"/>
                        </a:rPr>
                        <a:t>RIFERIMENTO</a:t>
                      </a:r>
                      <a:r>
                        <a:rPr lang="it-IT" baseline="0" dirty="0" smtClean="0">
                          <a:latin typeface="Calibri" pitchFamily="34" charset="0"/>
                          <a:cs typeface="Calibri" pitchFamily="34" charset="0"/>
                        </a:rPr>
                        <a:t> ARTICOLO</a:t>
                      </a:r>
                      <a:endParaRPr lang="it-IT" dirty="0">
                        <a:latin typeface="Calibri" pitchFamily="34" charset="0"/>
                        <a:cs typeface="Calibri" pitchFamily="34" charset="0"/>
                      </a:endParaRPr>
                    </a:p>
                  </a:txBody>
                  <a:tcPr/>
                </a:tc>
                <a:tc>
                  <a:txBody>
                    <a:bodyPr/>
                    <a:lstStyle/>
                    <a:p>
                      <a:r>
                        <a:rPr lang="it-IT" dirty="0" smtClean="0">
                          <a:latin typeface="Calibri" pitchFamily="34" charset="0"/>
                          <a:cs typeface="Calibri" pitchFamily="34" charset="0"/>
                        </a:rPr>
                        <a:t>ADEMPIMENTI/TEMPI</a:t>
                      </a:r>
                      <a:r>
                        <a:rPr lang="it-IT" baseline="0" dirty="0" smtClean="0">
                          <a:latin typeface="Calibri" pitchFamily="34" charset="0"/>
                          <a:cs typeface="Calibri" pitchFamily="34" charset="0"/>
                        </a:rPr>
                        <a:t> DI ATTUAZIONE</a:t>
                      </a:r>
                      <a:endParaRPr lang="it-IT" dirty="0">
                        <a:latin typeface="Calibri" pitchFamily="34" charset="0"/>
                        <a:cs typeface="Calibri" pitchFamily="34" charset="0"/>
                      </a:endParaRPr>
                    </a:p>
                  </a:txBody>
                  <a:tcPr/>
                </a:tc>
              </a:tr>
              <a:tr h="736184">
                <a:tc>
                  <a:txBody>
                    <a:bodyPr/>
                    <a:lstStyle/>
                    <a:p>
                      <a:r>
                        <a:rPr lang="it-IT" dirty="0" smtClean="0">
                          <a:latin typeface="Calibri" pitchFamily="34" charset="0"/>
                          <a:cs typeface="Calibri" pitchFamily="34" charset="0"/>
                        </a:rPr>
                        <a:t>ART.3, COMMA 2</a:t>
                      </a:r>
                    </a:p>
                    <a:p>
                      <a:r>
                        <a:rPr lang="it-IT" dirty="0" smtClean="0">
                          <a:latin typeface="Calibri" pitchFamily="34" charset="0"/>
                          <a:cs typeface="Calibri" pitchFamily="34" charset="0"/>
                        </a:rPr>
                        <a:t>(Albo</a:t>
                      </a:r>
                      <a:r>
                        <a:rPr lang="it-IT" baseline="0" dirty="0" smtClean="0">
                          <a:latin typeface="Calibri" pitchFamily="34" charset="0"/>
                          <a:cs typeface="Calibri" pitchFamily="34" charset="0"/>
                        </a:rPr>
                        <a:t> Unico)</a:t>
                      </a:r>
                      <a:r>
                        <a:rPr lang="it-IT" dirty="0" smtClean="0">
                          <a:latin typeface="Calibri" pitchFamily="34" charset="0"/>
                          <a:cs typeface="Calibri" pitchFamily="34" charset="0"/>
                        </a:rPr>
                        <a:t> </a:t>
                      </a:r>
                      <a:endParaRPr lang="it-IT" dirty="0">
                        <a:latin typeface="Calibri" pitchFamily="34" charset="0"/>
                        <a:cs typeface="Calibri" pitchFamily="34" charset="0"/>
                      </a:endParaRPr>
                    </a:p>
                  </a:txBody>
                  <a:tcPr/>
                </a:tc>
                <a:tc>
                  <a:txBody>
                    <a:bodyPr/>
                    <a:lstStyle/>
                    <a:p>
                      <a:r>
                        <a:rPr lang="it-IT" dirty="0" smtClean="0">
                          <a:latin typeface="Calibri" pitchFamily="34" charset="0"/>
                          <a:cs typeface="Calibri" pitchFamily="34" charset="0"/>
                        </a:rPr>
                        <a:t>ISTITUZIONE</a:t>
                      </a:r>
                      <a:r>
                        <a:rPr lang="it-IT" baseline="0" dirty="0" smtClean="0">
                          <a:latin typeface="Calibri" pitchFamily="34" charset="0"/>
                          <a:cs typeface="Calibri" pitchFamily="34" charset="0"/>
                        </a:rPr>
                        <a:t> ALBO UNICO NAZIONALE</a:t>
                      </a:r>
                      <a:endParaRPr lang="it-IT" dirty="0">
                        <a:latin typeface="Calibri" pitchFamily="34" charset="0"/>
                        <a:cs typeface="Calibri" pitchFamily="34" charset="0"/>
                      </a:endParaRPr>
                    </a:p>
                  </a:txBody>
                  <a:tcPr/>
                </a:tc>
              </a:tr>
              <a:tr h="960200">
                <a:tc>
                  <a:txBody>
                    <a:bodyPr/>
                    <a:lstStyle/>
                    <a:p>
                      <a:r>
                        <a:rPr lang="it-IT" dirty="0" smtClean="0">
                          <a:latin typeface="Calibri" pitchFamily="34" charset="0"/>
                          <a:cs typeface="Calibri" pitchFamily="34" charset="0"/>
                        </a:rPr>
                        <a:t>ART.5,</a:t>
                      </a:r>
                      <a:r>
                        <a:rPr lang="it-IT" baseline="0" dirty="0" smtClean="0">
                          <a:latin typeface="Calibri" pitchFamily="34" charset="0"/>
                          <a:cs typeface="Calibri" pitchFamily="34" charset="0"/>
                        </a:rPr>
                        <a:t> COMMA 1 (Assicurazione)</a:t>
                      </a:r>
                      <a:endParaRPr lang="it-IT" dirty="0">
                        <a:latin typeface="Calibri" pitchFamily="34" charset="0"/>
                        <a:cs typeface="Calibri" pitchFamily="34" charset="0"/>
                      </a:endParaRPr>
                    </a:p>
                  </a:txBody>
                  <a:tcPr/>
                </a:tc>
                <a:tc>
                  <a:txBody>
                    <a:bodyPr/>
                    <a:lstStyle/>
                    <a:p>
                      <a:r>
                        <a:rPr lang="it-IT" dirty="0" smtClean="0">
                          <a:latin typeface="Calibri" pitchFamily="34" charset="0"/>
                          <a:cs typeface="Calibri" pitchFamily="34" charset="0"/>
                        </a:rPr>
                        <a:t>OBBLIGO STIPULA </a:t>
                      </a:r>
                      <a:r>
                        <a:rPr lang="it-IT" b="0" dirty="0" smtClean="0">
                          <a:latin typeface="Calibri" pitchFamily="34" charset="0"/>
                          <a:cs typeface="Calibri" pitchFamily="34" charset="0"/>
                        </a:rPr>
                        <a:t>ASSICURAZIONE</a:t>
                      </a:r>
                      <a:r>
                        <a:rPr lang="it-IT" b="0" baseline="0" dirty="0" smtClean="0">
                          <a:latin typeface="Calibri" pitchFamily="34" charset="0"/>
                          <a:cs typeface="Calibri" pitchFamily="34" charset="0"/>
                        </a:rPr>
                        <a:t>/</a:t>
                      </a:r>
                      <a:r>
                        <a:rPr lang="it-IT" b="1" baseline="0" dirty="0" smtClean="0">
                          <a:latin typeface="Calibri" pitchFamily="34" charset="0"/>
                          <a:cs typeface="Calibri" pitchFamily="34" charset="0"/>
                        </a:rPr>
                        <a:t>ENTRO </a:t>
                      </a:r>
                      <a:r>
                        <a:rPr lang="it-IT" b="1" dirty="0" smtClean="0">
                          <a:latin typeface="Calibri" pitchFamily="34" charset="0"/>
                          <a:cs typeface="Calibri" pitchFamily="34" charset="0"/>
                        </a:rPr>
                        <a:t>15 AGOSTO 2013</a:t>
                      </a:r>
                      <a:endParaRPr lang="it-IT" b="1" dirty="0">
                        <a:latin typeface="Calibri" pitchFamily="34" charset="0"/>
                        <a:cs typeface="Calibri" pitchFamily="34" charset="0"/>
                      </a:endParaRPr>
                    </a:p>
                  </a:txBody>
                  <a:tcPr/>
                </a:tc>
              </a:tr>
              <a:tr h="1616264">
                <a:tc>
                  <a:txBody>
                    <a:bodyPr/>
                    <a:lstStyle/>
                    <a:p>
                      <a:r>
                        <a:rPr lang="it-IT" dirty="0" smtClean="0">
                          <a:latin typeface="Calibri" pitchFamily="34" charset="0"/>
                          <a:cs typeface="Calibri" pitchFamily="34" charset="0"/>
                        </a:rPr>
                        <a:t>ART.7</a:t>
                      </a:r>
                      <a:r>
                        <a:rPr lang="it-IT" baseline="0" dirty="0" smtClean="0">
                          <a:latin typeface="Calibri" pitchFamily="34" charset="0"/>
                          <a:cs typeface="Calibri" pitchFamily="34" charset="0"/>
                        </a:rPr>
                        <a:t> COMMA 3</a:t>
                      </a:r>
                    </a:p>
                    <a:p>
                      <a:r>
                        <a:rPr lang="it-IT" baseline="0" dirty="0" smtClean="0">
                          <a:latin typeface="Calibri" pitchFamily="34" charset="0"/>
                          <a:cs typeface="Calibri" pitchFamily="34" charset="0"/>
                        </a:rPr>
                        <a:t>(Aggiornamento professionale) </a:t>
                      </a:r>
                      <a:endParaRPr lang="it-IT"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latin typeface="Calibri" pitchFamily="34" charset="0"/>
                          <a:cs typeface="Calibri" pitchFamily="34" charset="0"/>
                        </a:rPr>
                        <a:t>ADOZIONE</a:t>
                      </a:r>
                      <a:r>
                        <a:rPr lang="it-IT" baseline="0" dirty="0" smtClean="0">
                          <a:latin typeface="Calibri" pitchFamily="34" charset="0"/>
                          <a:cs typeface="Calibri" pitchFamily="34" charset="0"/>
                        </a:rPr>
                        <a:t> REGOLAMENTO AGGIORNAMENTO PROFESSIONALE/</a:t>
                      </a:r>
                      <a:r>
                        <a:rPr lang="it-IT" b="1" baseline="0" dirty="0" smtClean="0">
                          <a:latin typeface="Calibri" pitchFamily="34" charset="0"/>
                          <a:cs typeface="Calibri" pitchFamily="34" charset="0"/>
                        </a:rPr>
                        <a:t>ENTRO </a:t>
                      </a:r>
                      <a:r>
                        <a:rPr lang="it-IT" b="1" dirty="0" smtClean="0">
                          <a:latin typeface="Calibri" pitchFamily="34" charset="0"/>
                          <a:cs typeface="Calibri" pitchFamily="34" charset="0"/>
                        </a:rPr>
                        <a:t>15 AGOSTO 2013</a:t>
                      </a:r>
                    </a:p>
                    <a:p>
                      <a:endParaRPr lang="it-IT" dirty="0">
                        <a:latin typeface="Calibri" pitchFamily="34" charset="0"/>
                        <a:cs typeface="Calibri" pitchFamily="34" charset="0"/>
                      </a:endParaRPr>
                    </a:p>
                  </a:txBody>
                  <a:tcPr/>
                </a:tc>
              </a:tr>
            </a:tbl>
          </a:graphicData>
        </a:graphic>
      </p:graphicFrame>
      <p:sp>
        <p:nvSpPr>
          <p:cNvPr id="4" name="Segnaposto numero diapositiva 3"/>
          <p:cNvSpPr>
            <a:spLocks noGrp="1"/>
          </p:cNvSpPr>
          <p:nvPr>
            <p:ph type="sldNum" sz="quarter" idx="12"/>
          </p:nvPr>
        </p:nvSpPr>
        <p:spPr/>
        <p:txBody>
          <a:bodyPr/>
          <a:lstStyle/>
          <a:p>
            <a:fld id="{9C027121-DB88-4B1C-8CE6-4B0C6BA1838F}" type="slidenum">
              <a:rPr lang="it-IT" smtClean="0"/>
              <a:pPr/>
              <a:t>27</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603091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404664"/>
            <a:ext cx="7272808" cy="952128"/>
          </a:xfrm>
        </p:spPr>
        <p:txBody>
          <a:bodyPr>
            <a:normAutofit/>
          </a:bodyPr>
          <a:lstStyle/>
          <a:p>
            <a:pPr algn="ctr"/>
            <a:r>
              <a:rPr lang="it-IT" sz="2700" cap="all" dirty="0" smtClean="0"/>
              <a:t>TEMPI DI </a:t>
            </a:r>
            <a:r>
              <a:rPr lang="it-IT" sz="2700" cap="all" dirty="0"/>
              <a:t>ATTUAZIONE DEI PROVVEDIMENTI </a:t>
            </a:r>
            <a:r>
              <a:rPr lang="it-IT" sz="4000" cap="all" dirty="0" smtClean="0"/>
              <a:t/>
            </a:r>
            <a:br>
              <a:rPr lang="it-IT" sz="4000" cap="all" dirty="0" smtClean="0"/>
            </a:br>
            <a:endParaRPr lang="it-IT" sz="1800" cap="all" dirty="0"/>
          </a:p>
        </p:txBody>
      </p:sp>
      <p:sp>
        <p:nvSpPr>
          <p:cNvPr id="3" name="Segnaposto contenuto 2"/>
          <p:cNvSpPr>
            <a:spLocks noGrp="1"/>
          </p:cNvSpPr>
          <p:nvPr>
            <p:ph idx="1"/>
          </p:nvPr>
        </p:nvSpPr>
        <p:spPr>
          <a:xfrm>
            <a:off x="683568" y="1484784"/>
            <a:ext cx="7543800" cy="4680520"/>
          </a:xfrm>
        </p:spPr>
        <p:txBody>
          <a:bodyPr>
            <a:normAutofit/>
          </a:bodyPr>
          <a:lstStyle/>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28</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6" name="Segnaposto contenuto 4"/>
          <p:cNvGraphicFramePr>
            <a:graphicFrameLocks/>
          </p:cNvGraphicFramePr>
          <p:nvPr>
            <p:extLst>
              <p:ext uri="{D42A27DB-BD31-4B8C-83A1-F6EECF244321}">
                <p14:modId xmlns:p14="http://schemas.microsoft.com/office/powerpoint/2010/main" xmlns="" val="1519139969"/>
              </p:ext>
            </p:extLst>
          </p:nvPr>
        </p:nvGraphicFramePr>
        <p:xfrm>
          <a:off x="705142" y="1315321"/>
          <a:ext cx="7739611" cy="5364916"/>
        </p:xfrm>
        <a:graphic>
          <a:graphicData uri="http://schemas.openxmlformats.org/drawingml/2006/table">
            <a:tbl>
              <a:tblPr firstRow="1" bandRow="1">
                <a:tableStyleId>{5C22544A-7EE6-4342-B048-85BDC9FD1C3A}</a:tableStyleId>
              </a:tblPr>
              <a:tblGrid>
                <a:gridCol w="2210674"/>
                <a:gridCol w="5528937"/>
              </a:tblGrid>
              <a:tr h="683529">
                <a:tc>
                  <a:txBody>
                    <a:bodyPr/>
                    <a:lstStyle/>
                    <a:p>
                      <a:r>
                        <a:rPr lang="it-IT" dirty="0" smtClean="0"/>
                        <a:t>RIFERIMENTO</a:t>
                      </a:r>
                      <a:r>
                        <a:rPr lang="it-IT" baseline="0" dirty="0" smtClean="0"/>
                        <a:t> ARTICOLO</a:t>
                      </a:r>
                      <a:endParaRPr lang="it-IT" dirty="0"/>
                    </a:p>
                  </a:txBody>
                  <a:tcPr/>
                </a:tc>
                <a:tc>
                  <a:txBody>
                    <a:bodyPr/>
                    <a:lstStyle/>
                    <a:p>
                      <a:r>
                        <a:rPr lang="it-IT" dirty="0" smtClean="0"/>
                        <a:t>ADEMPIMENTI/TEMPI</a:t>
                      </a:r>
                      <a:r>
                        <a:rPr lang="it-IT" baseline="0" dirty="0" smtClean="0"/>
                        <a:t> DI ATTUAZIONE</a:t>
                      </a:r>
                      <a:endParaRPr lang="it-IT" dirty="0"/>
                    </a:p>
                  </a:txBody>
                  <a:tcPr/>
                </a:tc>
              </a:tr>
              <a:tr h="607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latin typeface="Calibri" pitchFamily="34" charset="0"/>
                          <a:cs typeface="Calibri" pitchFamily="34" charset="0"/>
                        </a:rPr>
                        <a:t>ART.7.COMMA 4 </a:t>
                      </a:r>
                      <a:r>
                        <a:rPr lang="it-IT" baseline="0" dirty="0" smtClean="0">
                          <a:latin typeface="Calibri" pitchFamily="34" charset="0"/>
                          <a:cs typeface="Calibri" pitchFamily="34" charset="0"/>
                        </a:rPr>
                        <a:t>(Aggiornamento professionale) </a:t>
                      </a:r>
                      <a:endParaRPr lang="it-IT" dirty="0" smtClean="0">
                        <a:latin typeface="Calibri" pitchFamily="34" charset="0"/>
                        <a:cs typeface="Calibri" pitchFamily="34" charset="0"/>
                      </a:endParaRPr>
                    </a:p>
                    <a:p>
                      <a:endParaRPr lang="it-IT" dirty="0">
                        <a:latin typeface="Calibri" pitchFamily="34" charset="0"/>
                        <a:cs typeface="Calibri" pitchFamily="34" charset="0"/>
                      </a:endParaRPr>
                    </a:p>
                  </a:txBody>
                  <a:tcPr/>
                </a:tc>
                <a:tc>
                  <a:txBody>
                    <a:bodyPr/>
                    <a:lstStyle/>
                    <a:p>
                      <a:r>
                        <a:rPr lang="it-IT" dirty="0" smtClean="0">
                          <a:latin typeface="Calibri" pitchFamily="34" charset="0"/>
                          <a:cs typeface="Calibri" pitchFamily="34" charset="0"/>
                        </a:rPr>
                        <a:t>PROPOSTE</a:t>
                      </a:r>
                      <a:r>
                        <a:rPr lang="it-IT" baseline="0" dirty="0" smtClean="0">
                          <a:latin typeface="Calibri" pitchFamily="34" charset="0"/>
                          <a:cs typeface="Calibri" pitchFamily="34" charset="0"/>
                        </a:rPr>
                        <a:t> CONVENZIONI PER </a:t>
                      </a:r>
                      <a:r>
                        <a:rPr lang="it-IT" dirty="0" smtClean="0">
                          <a:latin typeface="Calibri" pitchFamily="34" charset="0"/>
                          <a:cs typeface="Calibri" pitchFamily="34" charset="0"/>
                        </a:rPr>
                        <a:t>RICONOSCIMENTO RECIPROCITA’ CREDITI FORMATIVI UNIVERSITA’</a:t>
                      </a:r>
                      <a:endParaRPr lang="it-IT" dirty="0">
                        <a:latin typeface="Calibri" pitchFamily="34" charset="0"/>
                        <a:cs typeface="Calibri" pitchFamily="34" charset="0"/>
                      </a:endParaRPr>
                    </a:p>
                  </a:txBody>
                  <a:tcPr/>
                </a:tc>
              </a:tr>
              <a:tr h="868467">
                <a:tc>
                  <a:txBody>
                    <a:bodyPr/>
                    <a:lstStyle/>
                    <a:p>
                      <a:r>
                        <a:rPr lang="it-IT" dirty="0" smtClean="0">
                          <a:latin typeface="Calibri" pitchFamily="34" charset="0"/>
                          <a:cs typeface="Calibri" pitchFamily="34" charset="0"/>
                        </a:rPr>
                        <a:t>ART.7 COMMA 4</a:t>
                      </a:r>
                    </a:p>
                    <a:p>
                      <a:pPr marL="0" marR="0" indent="0" algn="l" defTabSz="914400" rtl="0" eaLnBrk="1" fontAlgn="auto" latinLnBrk="0" hangingPunct="1">
                        <a:lnSpc>
                          <a:spcPct val="100000"/>
                        </a:lnSpc>
                        <a:spcBef>
                          <a:spcPts val="0"/>
                        </a:spcBef>
                        <a:spcAft>
                          <a:spcPts val="0"/>
                        </a:spcAft>
                        <a:buClrTx/>
                        <a:buSzTx/>
                        <a:buFontTx/>
                        <a:buNone/>
                        <a:tabLst/>
                        <a:defRPr/>
                      </a:pPr>
                      <a:r>
                        <a:rPr lang="it-IT" baseline="0" dirty="0" smtClean="0">
                          <a:latin typeface="Calibri" pitchFamily="34" charset="0"/>
                          <a:cs typeface="Calibri" pitchFamily="34" charset="0"/>
                        </a:rPr>
                        <a:t>(Aggiornamento professionale) </a:t>
                      </a:r>
                      <a:endParaRPr lang="it-IT" dirty="0" smtClean="0">
                        <a:latin typeface="Calibri" pitchFamily="34" charset="0"/>
                        <a:cs typeface="Calibri" pitchFamily="34" charset="0"/>
                      </a:endParaRPr>
                    </a:p>
                    <a:p>
                      <a:endParaRPr lang="it-IT" dirty="0">
                        <a:latin typeface="Calibri" pitchFamily="34" charset="0"/>
                        <a:cs typeface="Calibri" pitchFamily="34" charset="0"/>
                      </a:endParaRPr>
                    </a:p>
                  </a:txBody>
                  <a:tcPr/>
                </a:tc>
                <a:tc>
                  <a:txBody>
                    <a:bodyPr/>
                    <a:lstStyle/>
                    <a:p>
                      <a:r>
                        <a:rPr lang="it-IT" baseline="0" dirty="0" smtClean="0">
                          <a:latin typeface="Calibri" pitchFamily="34" charset="0"/>
                          <a:cs typeface="Calibri" pitchFamily="34" charset="0"/>
                        </a:rPr>
                        <a:t>EMANAZIONE REGOLAMENTI COMUNI PER CREDITI FORMATIVI PROFESSIONALI INTERDISCIPLINARI</a:t>
                      </a:r>
                      <a:endParaRPr lang="it-IT" dirty="0">
                        <a:latin typeface="Calibri" pitchFamily="34" charset="0"/>
                        <a:cs typeface="Calibri" pitchFamily="34" charset="0"/>
                      </a:endParaRPr>
                    </a:p>
                  </a:txBody>
                  <a:tcPr/>
                </a:tc>
              </a:tr>
              <a:tr h="868467">
                <a:tc>
                  <a:txBody>
                    <a:bodyPr/>
                    <a:lstStyle/>
                    <a:p>
                      <a:r>
                        <a:rPr lang="it-IT" dirty="0" smtClean="0">
                          <a:latin typeface="Calibri" pitchFamily="34" charset="0"/>
                          <a:cs typeface="Calibri" pitchFamily="34" charset="0"/>
                        </a:rPr>
                        <a:t>ART.8 COMMA 3</a:t>
                      </a:r>
                    </a:p>
                    <a:p>
                      <a:r>
                        <a:rPr lang="it-IT" dirty="0" smtClean="0">
                          <a:latin typeface="Calibri" pitchFamily="34" charset="0"/>
                          <a:cs typeface="Calibri" pitchFamily="34" charset="0"/>
                        </a:rPr>
                        <a:t>(Procedimento</a:t>
                      </a:r>
                      <a:r>
                        <a:rPr lang="it-IT" baseline="0" dirty="0" smtClean="0">
                          <a:latin typeface="Calibri" pitchFamily="34" charset="0"/>
                          <a:cs typeface="Calibri" pitchFamily="34" charset="0"/>
                        </a:rPr>
                        <a:t> disciplinare)</a:t>
                      </a:r>
                      <a:r>
                        <a:rPr lang="it-IT" dirty="0" smtClean="0">
                          <a:latin typeface="Calibri" pitchFamily="34" charset="0"/>
                          <a:cs typeface="Calibri" pitchFamily="34" charset="0"/>
                        </a:rPr>
                        <a:t> </a:t>
                      </a:r>
                      <a:endParaRPr lang="it-IT" dirty="0">
                        <a:latin typeface="Calibri" pitchFamily="34" charset="0"/>
                        <a:cs typeface="Calibri" pitchFamily="34" charset="0"/>
                      </a:endParaRPr>
                    </a:p>
                  </a:txBody>
                  <a:tcPr/>
                </a:tc>
                <a:tc>
                  <a:txBody>
                    <a:bodyPr/>
                    <a:lstStyle/>
                    <a:p>
                      <a:r>
                        <a:rPr lang="it-IT" baseline="0" dirty="0" smtClean="0">
                          <a:latin typeface="Calibri" pitchFamily="34" charset="0"/>
                          <a:cs typeface="Calibri" pitchFamily="34" charset="0"/>
                        </a:rPr>
                        <a:t>EMANAZIONE REGOLAMENTO PER CRITERI DI DESIGNAZIONE DEI COMPONENTI CONSIGLI DI DISCIPLINA TERRITORIALE /</a:t>
                      </a:r>
                      <a:r>
                        <a:rPr lang="it-IT" b="1" baseline="0" dirty="0" smtClean="0">
                          <a:latin typeface="Calibri" pitchFamily="34" charset="0"/>
                          <a:cs typeface="Calibri" pitchFamily="34" charset="0"/>
                        </a:rPr>
                        <a:t>ENTRO 13 NOVEMBRE 2012 </a:t>
                      </a:r>
                      <a:endParaRPr lang="it-IT" b="1" dirty="0">
                        <a:latin typeface="Calibri" pitchFamily="34" charset="0"/>
                        <a:cs typeface="Calibri" pitchFamily="34" charset="0"/>
                      </a:endParaRPr>
                    </a:p>
                  </a:txBody>
                  <a:tcPr/>
                </a:tc>
              </a:tr>
              <a:tr h="1389547">
                <a:tc>
                  <a:txBody>
                    <a:bodyPr/>
                    <a:lstStyle/>
                    <a:p>
                      <a:r>
                        <a:rPr lang="it-IT" dirty="0" smtClean="0">
                          <a:latin typeface="Calibri" pitchFamily="34" charset="0"/>
                          <a:cs typeface="Calibri" pitchFamily="34" charset="0"/>
                        </a:rPr>
                        <a:t>ARTT.</a:t>
                      </a:r>
                      <a:r>
                        <a:rPr lang="it-IT" baseline="0" dirty="0" smtClean="0">
                          <a:latin typeface="Calibri" pitchFamily="34" charset="0"/>
                          <a:cs typeface="Calibri" pitchFamily="34" charset="0"/>
                        </a:rPr>
                        <a:t> 4,5,7</a:t>
                      </a:r>
                    </a:p>
                    <a:p>
                      <a:r>
                        <a:rPr lang="it-IT" baseline="0" dirty="0" smtClean="0">
                          <a:latin typeface="Calibri" pitchFamily="34" charset="0"/>
                          <a:cs typeface="Calibri" pitchFamily="34" charset="0"/>
                        </a:rPr>
                        <a:t>(Aggiornamento codici deontologici) </a:t>
                      </a:r>
                      <a:endParaRPr lang="it-IT" dirty="0">
                        <a:latin typeface="Calibri" pitchFamily="34" charset="0"/>
                        <a:cs typeface="Calibri" pitchFamily="34" charset="0"/>
                      </a:endParaRPr>
                    </a:p>
                  </a:txBody>
                  <a:tcPr/>
                </a:tc>
                <a:tc>
                  <a:txBody>
                    <a:bodyPr/>
                    <a:lstStyle/>
                    <a:p>
                      <a:r>
                        <a:rPr lang="it-IT" dirty="0" smtClean="0">
                          <a:latin typeface="Calibri" pitchFamily="34" charset="0"/>
                          <a:cs typeface="Calibri" pitchFamily="34" charset="0"/>
                        </a:rPr>
                        <a:t>REVISIONE</a:t>
                      </a:r>
                      <a:r>
                        <a:rPr lang="it-IT" baseline="0" dirty="0" smtClean="0">
                          <a:latin typeface="Calibri" pitchFamily="34" charset="0"/>
                          <a:cs typeface="Calibri" pitchFamily="34" charset="0"/>
                        </a:rPr>
                        <a:t> CODICI DEONTOLOGICI PER INTRODURRE DISCIPLINA DELLE SANZIONI PER VIOLAZIONI IN TEMA DI: PUBBLICITA’, POLIZZA PROFESSIONALE, FORMAZIONE CONTINUA.</a:t>
                      </a:r>
                      <a:endParaRPr lang="it-IT" dirty="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xmlns="" val="42687877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404664"/>
            <a:ext cx="7272808" cy="1168152"/>
          </a:xfrm>
        </p:spPr>
        <p:txBody>
          <a:bodyPr>
            <a:normAutofit/>
          </a:bodyPr>
          <a:lstStyle/>
          <a:p>
            <a:pPr algn="ctr"/>
            <a:r>
              <a:rPr lang="it-IT" sz="4000" cap="all" dirty="0" smtClean="0"/>
              <a:t>ULTIME NOVITA’ LEGISLATIVE </a:t>
            </a:r>
            <a:br>
              <a:rPr lang="it-IT" sz="4000" cap="all" dirty="0" smtClean="0"/>
            </a:br>
            <a:endParaRPr lang="it-IT" sz="1800" cap="all" dirty="0"/>
          </a:p>
        </p:txBody>
      </p:sp>
      <p:sp>
        <p:nvSpPr>
          <p:cNvPr id="3" name="Segnaposto contenuto 2"/>
          <p:cNvSpPr>
            <a:spLocks noGrp="1"/>
          </p:cNvSpPr>
          <p:nvPr>
            <p:ph idx="1"/>
          </p:nvPr>
        </p:nvSpPr>
        <p:spPr>
          <a:xfrm>
            <a:off x="827584" y="1468267"/>
            <a:ext cx="7543800" cy="4824536"/>
          </a:xfrm>
        </p:spPr>
        <p:txBody>
          <a:bodyPr>
            <a:normAutofit fontScale="77500" lnSpcReduction="20000"/>
          </a:bodyPr>
          <a:lstStyle/>
          <a:p>
            <a:pPr marL="0" indent="0" algn="ctr">
              <a:buNone/>
            </a:pPr>
            <a:r>
              <a:rPr lang="it-IT" sz="2800" b="1" cap="all" dirty="0" smtClean="0">
                <a:solidFill>
                  <a:srgbClr val="FF0000"/>
                </a:solidFill>
                <a:latin typeface="Calibri" pitchFamily="34" charset="0"/>
                <a:cs typeface="Calibri" pitchFamily="34" charset="0"/>
              </a:rPr>
              <a:t>decreto Parametri </a:t>
            </a:r>
            <a:r>
              <a:rPr lang="it-IT" sz="2800" b="1" cap="all" dirty="0">
                <a:solidFill>
                  <a:srgbClr val="FF0000"/>
                </a:solidFill>
                <a:latin typeface="Calibri" pitchFamily="34" charset="0"/>
                <a:cs typeface="Calibri" pitchFamily="34" charset="0"/>
              </a:rPr>
              <a:t>giudiziari </a:t>
            </a:r>
            <a:endParaRPr lang="it-IT" sz="2800" b="1" cap="all" dirty="0" smtClean="0">
              <a:solidFill>
                <a:srgbClr val="FF0000"/>
              </a:solidFill>
              <a:latin typeface="Calibri" pitchFamily="34" charset="0"/>
              <a:cs typeface="Calibri" pitchFamily="34" charset="0"/>
            </a:endParaRPr>
          </a:p>
          <a:p>
            <a:pPr marL="0" indent="0" algn="just">
              <a:buNone/>
            </a:pPr>
            <a:r>
              <a:rPr lang="it-IT" sz="2800" b="1" i="1" dirty="0" smtClean="0">
                <a:latin typeface="Calibri" pitchFamily="34" charset="0"/>
                <a:cs typeface="Calibri" pitchFamily="34" charset="0"/>
              </a:rPr>
              <a:t>Art</a:t>
            </a:r>
            <a:r>
              <a:rPr lang="it-IT" sz="2800" b="1" i="1" dirty="0">
                <a:latin typeface="Calibri" pitchFamily="34" charset="0"/>
                <a:cs typeface="Calibri" pitchFamily="34" charset="0"/>
              </a:rPr>
              <a:t>. 9 DL n. 1/2012 (convertito in legge, con modificazioni, dalla </a:t>
            </a:r>
            <a:r>
              <a:rPr lang="it-IT" sz="2800" b="1" i="1" dirty="0" err="1">
                <a:latin typeface="Calibri" pitchFamily="34" charset="0"/>
                <a:cs typeface="Calibri" pitchFamily="34" charset="0"/>
              </a:rPr>
              <a:t>L.n</a:t>
            </a:r>
            <a:r>
              <a:rPr lang="it-IT" sz="2800" b="1" i="1" dirty="0">
                <a:latin typeface="Calibri" pitchFamily="34" charset="0"/>
                <a:cs typeface="Calibri" pitchFamily="34" charset="0"/>
              </a:rPr>
              <a:t> </a:t>
            </a:r>
            <a:r>
              <a:rPr lang="it-IT" sz="2800" b="1" i="1" dirty="0" smtClean="0">
                <a:latin typeface="Calibri" pitchFamily="34" charset="0"/>
                <a:cs typeface="Calibri" pitchFamily="34" charset="0"/>
              </a:rPr>
              <a:t>27/2012) prevedeva che</a:t>
            </a:r>
            <a:r>
              <a:rPr lang="it-IT" sz="2800" i="1" dirty="0" smtClean="0">
                <a:latin typeface="Calibri" pitchFamily="34" charset="0"/>
                <a:cs typeface="Calibri" pitchFamily="34" charset="0"/>
              </a:rPr>
              <a:t> (…) </a:t>
            </a:r>
            <a:r>
              <a:rPr lang="it-IT" sz="2800" i="1" dirty="0">
                <a:latin typeface="Calibri" pitchFamily="34" charset="0"/>
                <a:cs typeface="Calibri" pitchFamily="34" charset="0"/>
              </a:rPr>
              <a:t>nel caso di liquidazione da parte di un organo giurisdizionale, il compenso del </a:t>
            </a:r>
            <a:r>
              <a:rPr lang="it-IT" sz="2800" b="1" i="1" dirty="0">
                <a:solidFill>
                  <a:srgbClr val="FF0000"/>
                </a:solidFill>
                <a:latin typeface="Calibri" pitchFamily="34" charset="0"/>
                <a:cs typeface="Calibri" pitchFamily="34" charset="0"/>
              </a:rPr>
              <a:t>professionista è determinato con riferimento a parametri stabiliti con decreto del Ministro </a:t>
            </a:r>
            <a:r>
              <a:rPr lang="it-IT" sz="2800" b="1" i="1" dirty="0" smtClean="0">
                <a:solidFill>
                  <a:srgbClr val="FF0000"/>
                </a:solidFill>
                <a:latin typeface="Calibri" pitchFamily="34" charset="0"/>
                <a:cs typeface="Calibri" pitchFamily="34" charset="0"/>
              </a:rPr>
              <a:t>vigilante</a:t>
            </a:r>
            <a:r>
              <a:rPr lang="it-IT" sz="2800" i="1" dirty="0">
                <a:latin typeface="Calibri" pitchFamily="34" charset="0"/>
                <a:cs typeface="Calibri" pitchFamily="34" charset="0"/>
              </a:rPr>
              <a:t> </a:t>
            </a:r>
            <a:r>
              <a:rPr lang="it-IT" sz="2800" i="1" dirty="0" smtClean="0">
                <a:latin typeface="Calibri" pitchFamily="34" charset="0"/>
                <a:cs typeface="Calibri" pitchFamily="34" charset="0"/>
              </a:rPr>
              <a:t>(…).</a:t>
            </a:r>
            <a:endParaRPr lang="it-IT" sz="2800" i="1" dirty="0">
              <a:latin typeface="Calibri" pitchFamily="34" charset="0"/>
              <a:cs typeface="Calibri" pitchFamily="34" charset="0"/>
            </a:endParaRPr>
          </a:p>
          <a:p>
            <a:pPr marL="0" indent="0" algn="just">
              <a:buNone/>
            </a:pPr>
            <a:endParaRPr lang="it-IT" sz="2800" dirty="0" smtClean="0">
              <a:latin typeface="Calibri" pitchFamily="34" charset="0"/>
              <a:cs typeface="Calibri" pitchFamily="34" charset="0"/>
            </a:endParaRPr>
          </a:p>
          <a:p>
            <a:pPr marL="0" indent="0" algn="just">
              <a:buNone/>
            </a:pPr>
            <a:r>
              <a:rPr lang="it-IT" sz="2800" dirty="0" smtClean="0">
                <a:latin typeface="Calibri" pitchFamily="34" charset="0"/>
                <a:cs typeface="Calibri" pitchFamily="34" charset="0"/>
              </a:rPr>
              <a:t>Il </a:t>
            </a:r>
            <a:r>
              <a:rPr lang="it-IT" sz="2800" dirty="0">
                <a:latin typeface="Calibri" pitchFamily="34" charset="0"/>
                <a:cs typeface="Calibri" pitchFamily="34" charset="0"/>
              </a:rPr>
              <a:t>Decreto è stato pubblicato </a:t>
            </a:r>
            <a:r>
              <a:rPr lang="it-IT" sz="2800" b="1" dirty="0">
                <a:solidFill>
                  <a:srgbClr val="FF0000"/>
                </a:solidFill>
                <a:latin typeface="Calibri" pitchFamily="34" charset="0"/>
                <a:cs typeface="Calibri" pitchFamily="34" charset="0"/>
              </a:rPr>
              <a:t>nella Gazzetta Ufficiale del 22 agosto 2012</a:t>
            </a:r>
            <a:r>
              <a:rPr lang="it-IT" sz="2800" dirty="0">
                <a:latin typeface="Calibri" pitchFamily="34" charset="0"/>
                <a:cs typeface="Calibri" pitchFamily="34" charset="0"/>
              </a:rPr>
              <a:t>, n. 195 – </a:t>
            </a:r>
            <a:r>
              <a:rPr lang="it-IT" sz="2800" dirty="0" smtClean="0">
                <a:latin typeface="Calibri" pitchFamily="34" charset="0"/>
                <a:cs typeface="Calibri" pitchFamily="34" charset="0"/>
              </a:rPr>
              <a:t>(Decreto </a:t>
            </a:r>
            <a:r>
              <a:rPr lang="it-IT" sz="2800" dirty="0">
                <a:latin typeface="Calibri" pitchFamily="34" charset="0"/>
                <a:cs typeface="Calibri" pitchFamily="34" charset="0"/>
              </a:rPr>
              <a:t>Ministero della Giustizia 20 luglio 2012, n. 140 </a:t>
            </a:r>
            <a:r>
              <a:rPr lang="it-IT" sz="2800" i="1" dirty="0">
                <a:latin typeface="Calibri" pitchFamily="34" charset="0"/>
                <a:cs typeface="Calibri" pitchFamily="34" charset="0"/>
              </a:rPr>
              <a:t>Regolamento recante la determinazione dei parametri per la liquidazione da parte di un organo giurisdizionale dei compensi per le professioni regolarmente vigilate dal Ministero della Giustizia, ai sensi dell’art. 9 del decreto-legge 24 gennaio 2012, n. 1 convertito, con modificazioni, dalla legge 24 marzo 2012, n. </a:t>
            </a:r>
            <a:r>
              <a:rPr lang="it-IT" sz="2800" i="1" dirty="0" smtClean="0">
                <a:latin typeface="Calibri" pitchFamily="34" charset="0"/>
                <a:cs typeface="Calibri" pitchFamily="34" charset="0"/>
              </a:rPr>
              <a:t>27) </a:t>
            </a:r>
            <a:endParaRPr lang="it-IT" sz="2800" i="1" dirty="0">
              <a:latin typeface="Calibri" pitchFamily="34" charset="0"/>
              <a:cs typeface="Calibri" pitchFamily="34" charset="0"/>
            </a:endParaRPr>
          </a:p>
          <a:p>
            <a:pPr algn="just"/>
            <a:endParaRPr lang="it-IT" sz="2800" b="1"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29</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05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404664"/>
            <a:ext cx="7272808" cy="1168152"/>
          </a:xfrm>
        </p:spPr>
        <p:txBody>
          <a:bodyPr>
            <a:normAutofit fontScale="90000"/>
          </a:bodyPr>
          <a:lstStyle/>
          <a:p>
            <a:pPr algn="ctr"/>
            <a:r>
              <a:rPr lang="it-IT" sz="4000" cap="all" dirty="0" smtClean="0"/>
              <a:t>Ambito DI APPLICAZIONE </a:t>
            </a:r>
            <a:br>
              <a:rPr lang="it-IT" sz="4000" cap="all" dirty="0" smtClean="0"/>
            </a:br>
            <a:r>
              <a:rPr lang="it-IT" sz="4000" cap="all" dirty="0" smtClean="0"/>
              <a:t>(art.1)</a:t>
            </a:r>
            <a:endParaRPr lang="it-IT" sz="1800" cap="all" dirty="0"/>
          </a:p>
        </p:txBody>
      </p:sp>
      <p:sp>
        <p:nvSpPr>
          <p:cNvPr id="3" name="Segnaposto contenuto 2"/>
          <p:cNvSpPr>
            <a:spLocks noGrp="1"/>
          </p:cNvSpPr>
          <p:nvPr>
            <p:ph idx="1"/>
          </p:nvPr>
        </p:nvSpPr>
        <p:spPr>
          <a:xfrm>
            <a:off x="683568" y="1484784"/>
            <a:ext cx="7543800" cy="4680520"/>
          </a:xfrm>
        </p:spPr>
        <p:txBody>
          <a:bodyPr>
            <a:normAutofit/>
          </a:bodyPr>
          <a:lstStyle/>
          <a:p>
            <a:pPr marL="0" indent="0" algn="ctr">
              <a:buNone/>
            </a:pPr>
            <a:r>
              <a:rPr lang="it-IT" sz="3000" dirty="0" smtClean="0">
                <a:latin typeface="Calibri" pitchFamily="34" charset="0"/>
                <a:cs typeface="Calibri" pitchFamily="34" charset="0"/>
              </a:rPr>
              <a:t>Il regolamento è circoscritto alle </a:t>
            </a:r>
            <a:r>
              <a:rPr lang="it-IT" sz="3000" b="1" dirty="0">
                <a:solidFill>
                  <a:srgbClr val="FF0000"/>
                </a:solidFill>
                <a:latin typeface="Calibri" pitchFamily="34" charset="0"/>
                <a:cs typeface="Calibri" pitchFamily="34" charset="0"/>
              </a:rPr>
              <a:t>professioni regolamentate</a:t>
            </a:r>
            <a:r>
              <a:rPr lang="it-IT" sz="3000" b="1" dirty="0">
                <a:latin typeface="Calibri" pitchFamily="34" charset="0"/>
                <a:cs typeface="Calibri" pitchFamily="34" charset="0"/>
              </a:rPr>
              <a:t> </a:t>
            </a:r>
            <a:r>
              <a:rPr lang="it-IT" sz="3000" dirty="0">
                <a:latin typeface="Calibri" pitchFamily="34" charset="0"/>
                <a:cs typeface="Calibri" pitchFamily="34" charset="0"/>
              </a:rPr>
              <a:t>e ai relativi </a:t>
            </a:r>
            <a:r>
              <a:rPr lang="it-IT" sz="3000" b="1" dirty="0">
                <a:latin typeface="Calibri" pitchFamily="34" charset="0"/>
                <a:cs typeface="Calibri" pitchFamily="34" charset="0"/>
              </a:rPr>
              <a:t>professionisti</a:t>
            </a:r>
            <a:r>
              <a:rPr lang="it-IT" sz="3000" dirty="0">
                <a:latin typeface="Calibri" pitchFamily="34" charset="0"/>
                <a:cs typeface="Calibri" pitchFamily="34" charset="0"/>
              </a:rPr>
              <a:t>.</a:t>
            </a:r>
          </a:p>
          <a:p>
            <a:pPr marL="0" indent="0" algn="just">
              <a:buNone/>
            </a:pPr>
            <a:r>
              <a:rPr lang="it-IT" sz="3000" i="1" dirty="0" smtClean="0">
                <a:latin typeface="Calibri" pitchFamily="34" charset="0"/>
                <a:cs typeface="Calibri" pitchFamily="34" charset="0"/>
              </a:rPr>
              <a:t>«Professione </a:t>
            </a:r>
            <a:r>
              <a:rPr lang="it-IT" sz="3000" i="1" dirty="0">
                <a:latin typeface="Calibri" pitchFamily="34" charset="0"/>
                <a:cs typeface="Calibri" pitchFamily="34" charset="0"/>
              </a:rPr>
              <a:t>regolamentata»</a:t>
            </a:r>
            <a:r>
              <a:rPr lang="it-IT" sz="3000" dirty="0">
                <a:latin typeface="Calibri" pitchFamily="34" charset="0"/>
                <a:cs typeface="Calibri" pitchFamily="34" charset="0"/>
              </a:rPr>
              <a:t> </a:t>
            </a:r>
            <a:r>
              <a:rPr lang="it-IT" sz="3000" dirty="0" smtClean="0">
                <a:latin typeface="Calibri" pitchFamily="34" charset="0"/>
                <a:cs typeface="Calibri" pitchFamily="34" charset="0"/>
              </a:rPr>
              <a:t>è l'attività</a:t>
            </a:r>
            <a:r>
              <a:rPr lang="it-IT" sz="3000" i="1" dirty="0" smtClean="0">
                <a:latin typeface="Calibri" pitchFamily="34" charset="0"/>
                <a:cs typeface="Calibri" pitchFamily="34" charset="0"/>
              </a:rPr>
              <a:t>(…) </a:t>
            </a:r>
            <a:r>
              <a:rPr lang="it-IT" sz="3000" i="1" dirty="0">
                <a:latin typeface="Calibri" pitchFamily="34" charset="0"/>
                <a:cs typeface="Calibri" pitchFamily="34" charset="0"/>
              </a:rPr>
              <a:t>il cui esercizio </a:t>
            </a:r>
            <a:r>
              <a:rPr lang="it-IT" sz="3000" i="1" dirty="0" smtClean="0">
                <a:latin typeface="Calibri" pitchFamily="34" charset="0"/>
                <a:cs typeface="Calibri" pitchFamily="34" charset="0"/>
              </a:rPr>
              <a:t>è </a:t>
            </a:r>
            <a:r>
              <a:rPr lang="it-IT" sz="3000" i="1" dirty="0">
                <a:latin typeface="Calibri" pitchFamily="34" charset="0"/>
                <a:cs typeface="Calibri" pitchFamily="34" charset="0"/>
              </a:rPr>
              <a:t>consentito </a:t>
            </a:r>
            <a:r>
              <a:rPr lang="it-IT" sz="3000" b="1" i="1" dirty="0">
                <a:latin typeface="Calibri" pitchFamily="34" charset="0"/>
                <a:cs typeface="Calibri" pitchFamily="34" charset="0"/>
              </a:rPr>
              <a:t>solo a seguito d’iscrizione in </a:t>
            </a:r>
            <a:r>
              <a:rPr lang="it-IT" sz="3000" b="1" i="1">
                <a:latin typeface="Calibri" pitchFamily="34" charset="0"/>
                <a:cs typeface="Calibri" pitchFamily="34" charset="0"/>
              </a:rPr>
              <a:t>ordini </a:t>
            </a:r>
            <a:r>
              <a:rPr lang="it-IT" sz="3000" b="1" i="1" smtClean="0">
                <a:latin typeface="Calibri" pitchFamily="34" charset="0"/>
                <a:cs typeface="Calibri" pitchFamily="34" charset="0"/>
              </a:rPr>
              <a:t>o collegi</a:t>
            </a:r>
            <a:r>
              <a:rPr lang="it-IT" sz="3000" i="1" smtClean="0">
                <a:latin typeface="Calibri" pitchFamily="34" charset="0"/>
                <a:cs typeface="Calibri" pitchFamily="34" charset="0"/>
              </a:rPr>
              <a:t> </a:t>
            </a:r>
            <a:r>
              <a:rPr lang="it-IT" sz="3000" i="1" dirty="0" smtClean="0">
                <a:latin typeface="Calibri" pitchFamily="34" charset="0"/>
                <a:cs typeface="Calibri" pitchFamily="34" charset="0"/>
              </a:rPr>
              <a:t>(…) ;</a:t>
            </a:r>
            <a:endParaRPr lang="it-IT" sz="3000" i="1" dirty="0">
              <a:latin typeface="Calibri" pitchFamily="34" charset="0"/>
              <a:cs typeface="Calibri" pitchFamily="34" charset="0"/>
            </a:endParaRP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3</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26033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404664"/>
            <a:ext cx="7272808" cy="1168152"/>
          </a:xfrm>
        </p:spPr>
        <p:txBody>
          <a:bodyPr>
            <a:normAutofit fontScale="90000"/>
          </a:bodyPr>
          <a:lstStyle/>
          <a:p>
            <a:pPr algn="ctr"/>
            <a:r>
              <a:rPr lang="it-IT" sz="4000" cap="all" dirty="0" smtClean="0"/>
              <a:t>I tasselli mancanti della riforma </a:t>
            </a:r>
            <a:br>
              <a:rPr lang="it-IT" sz="4000" cap="all" dirty="0" smtClean="0"/>
            </a:br>
            <a:endParaRPr lang="it-IT" sz="1800" cap="all" dirty="0"/>
          </a:p>
        </p:txBody>
      </p:sp>
      <p:sp>
        <p:nvSpPr>
          <p:cNvPr id="3" name="Segnaposto contenuto 2"/>
          <p:cNvSpPr>
            <a:spLocks noGrp="1"/>
          </p:cNvSpPr>
          <p:nvPr>
            <p:ph idx="1"/>
          </p:nvPr>
        </p:nvSpPr>
        <p:spPr>
          <a:xfrm>
            <a:off x="683568" y="1457535"/>
            <a:ext cx="7543800" cy="4824536"/>
          </a:xfrm>
        </p:spPr>
        <p:txBody>
          <a:bodyPr>
            <a:normAutofit/>
          </a:bodyPr>
          <a:lstStyle/>
          <a:p>
            <a:pPr marL="0" indent="0" algn="ctr">
              <a:buNone/>
            </a:pPr>
            <a:r>
              <a:rPr lang="it-IT" sz="2800" b="1" cap="all" dirty="0" smtClean="0">
                <a:solidFill>
                  <a:srgbClr val="FF0000"/>
                </a:solidFill>
                <a:latin typeface="Calibri" pitchFamily="34" charset="0"/>
                <a:cs typeface="Calibri" pitchFamily="34" charset="0"/>
              </a:rPr>
              <a:t>Testo </a:t>
            </a:r>
            <a:r>
              <a:rPr lang="it-IT" sz="2800" b="1" cap="all" dirty="0">
                <a:solidFill>
                  <a:srgbClr val="FF0000"/>
                </a:solidFill>
                <a:latin typeface="Calibri" pitchFamily="34" charset="0"/>
                <a:cs typeface="Calibri" pitchFamily="34" charset="0"/>
              </a:rPr>
              <a:t>Unico </a:t>
            </a:r>
            <a:r>
              <a:rPr lang="it-IT" sz="2800" b="1" cap="all" dirty="0" smtClean="0">
                <a:latin typeface="Calibri" pitchFamily="34" charset="0"/>
                <a:cs typeface="Calibri" pitchFamily="34" charset="0"/>
              </a:rPr>
              <a:t>con </a:t>
            </a:r>
            <a:r>
              <a:rPr lang="it-IT" sz="2800" b="1" cap="all" dirty="0">
                <a:solidFill>
                  <a:srgbClr val="FF0000"/>
                </a:solidFill>
                <a:latin typeface="Calibri" pitchFamily="34" charset="0"/>
                <a:cs typeface="Calibri" pitchFamily="34" charset="0"/>
              </a:rPr>
              <a:t>norme non abrogate</a:t>
            </a:r>
          </a:p>
          <a:p>
            <a:pPr algn="just"/>
            <a:r>
              <a:rPr lang="it-IT" sz="2800" i="1" dirty="0" smtClean="0">
                <a:latin typeface="Calibri" pitchFamily="34" charset="0"/>
                <a:cs typeface="Calibri" pitchFamily="34" charset="0"/>
              </a:rPr>
              <a:t>Il </a:t>
            </a:r>
            <a:r>
              <a:rPr lang="it-IT" sz="2800" i="1" dirty="0">
                <a:latin typeface="Calibri" pitchFamily="34" charset="0"/>
                <a:cs typeface="Calibri" pitchFamily="34" charset="0"/>
              </a:rPr>
              <a:t>Governo, </a:t>
            </a:r>
            <a:r>
              <a:rPr lang="it-IT" sz="2800" b="1" i="1" dirty="0">
                <a:solidFill>
                  <a:srgbClr val="FF0000"/>
                </a:solidFill>
                <a:latin typeface="Calibri" pitchFamily="34" charset="0"/>
                <a:cs typeface="Calibri" pitchFamily="34" charset="0"/>
              </a:rPr>
              <a:t>entro il 31 dicembre 2012</a:t>
            </a:r>
            <a:r>
              <a:rPr lang="it-IT" sz="2800" i="1" dirty="0">
                <a:latin typeface="Calibri" pitchFamily="34" charset="0"/>
                <a:cs typeface="Calibri" pitchFamily="34" charset="0"/>
              </a:rPr>
              <a:t>, provvede a raccogliere le disposizioni aventi forza di legge che non risultano abrogate per effetto dell’entrata in vigore del </a:t>
            </a:r>
            <a:r>
              <a:rPr lang="it-IT" sz="2800" i="1" dirty="0" err="1">
                <a:latin typeface="Calibri" pitchFamily="34" charset="0"/>
                <a:cs typeface="Calibri" pitchFamily="34" charset="0"/>
              </a:rPr>
              <a:t>Dpr</a:t>
            </a:r>
            <a:r>
              <a:rPr lang="it-IT" sz="2800" i="1" dirty="0">
                <a:latin typeface="Calibri" pitchFamily="34" charset="0"/>
                <a:cs typeface="Calibri" pitchFamily="34" charset="0"/>
              </a:rPr>
              <a:t> 137/2012 in un testo unico da emanare ai sensi dell’articolo 17 –bis della legge 23 agosto 1988, n. 400. </a:t>
            </a:r>
          </a:p>
          <a:p>
            <a:pPr marL="0" indent="0" algn="just">
              <a:buNone/>
            </a:pPr>
            <a:r>
              <a:rPr lang="it-IT" sz="2800" dirty="0"/>
              <a:t> </a:t>
            </a:r>
          </a:p>
          <a:p>
            <a:pPr algn="just"/>
            <a:endParaRPr lang="it-IT" sz="2800" b="1"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30</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47618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5780" y="35017"/>
            <a:ext cx="7272808" cy="1168152"/>
          </a:xfrm>
        </p:spPr>
        <p:txBody>
          <a:bodyPr>
            <a:normAutofit fontScale="90000"/>
          </a:bodyPr>
          <a:lstStyle/>
          <a:p>
            <a:pPr algn="ctr"/>
            <a:r>
              <a:rPr lang="it-IT" sz="4000" cap="all" dirty="0" smtClean="0"/>
              <a:t>I tasselli mancanti della riforma </a:t>
            </a:r>
            <a:br>
              <a:rPr lang="it-IT" sz="4000" cap="all" dirty="0" smtClean="0"/>
            </a:br>
            <a:endParaRPr lang="it-IT" sz="1800" cap="all" dirty="0"/>
          </a:p>
        </p:txBody>
      </p:sp>
      <p:sp>
        <p:nvSpPr>
          <p:cNvPr id="3" name="Segnaposto contenuto 2"/>
          <p:cNvSpPr>
            <a:spLocks noGrp="1"/>
          </p:cNvSpPr>
          <p:nvPr>
            <p:ph idx="1"/>
          </p:nvPr>
        </p:nvSpPr>
        <p:spPr>
          <a:xfrm>
            <a:off x="683568" y="980728"/>
            <a:ext cx="7543800" cy="5400600"/>
          </a:xfrm>
        </p:spPr>
        <p:txBody>
          <a:bodyPr>
            <a:normAutofit fontScale="85000" lnSpcReduction="20000"/>
          </a:bodyPr>
          <a:lstStyle/>
          <a:p>
            <a:pPr marL="0" indent="0" algn="ctr">
              <a:buNone/>
            </a:pPr>
            <a:r>
              <a:rPr lang="it-IT" sz="2800" dirty="0" smtClean="0"/>
              <a:t> </a:t>
            </a:r>
            <a:r>
              <a:rPr lang="it-IT" sz="2700" b="1" cap="all" dirty="0" smtClean="0">
                <a:solidFill>
                  <a:srgbClr val="FF0000"/>
                </a:solidFill>
                <a:latin typeface="Calibri" pitchFamily="34" charset="0"/>
                <a:cs typeface="Calibri" pitchFamily="34" charset="0"/>
              </a:rPr>
              <a:t>Regolamento di attuazione </a:t>
            </a:r>
            <a:r>
              <a:rPr lang="it-IT" sz="2700" b="1" cap="all" dirty="0" smtClean="0">
                <a:latin typeface="Calibri" pitchFamily="34" charset="0"/>
                <a:cs typeface="Calibri" pitchFamily="34" charset="0"/>
              </a:rPr>
              <a:t>disciplina </a:t>
            </a:r>
          </a:p>
          <a:p>
            <a:pPr marL="0" indent="0" algn="ctr">
              <a:buNone/>
            </a:pPr>
            <a:r>
              <a:rPr lang="it-IT" sz="2700" b="1" cap="all" dirty="0" smtClean="0">
                <a:solidFill>
                  <a:srgbClr val="FF0000"/>
                </a:solidFill>
                <a:latin typeface="Calibri" pitchFamily="34" charset="0"/>
                <a:cs typeface="Calibri" pitchFamily="34" charset="0"/>
              </a:rPr>
              <a:t>società</a:t>
            </a:r>
            <a:r>
              <a:rPr lang="it-IT" sz="2700" b="1" cap="all" dirty="0" smtClean="0">
                <a:latin typeface="Calibri" pitchFamily="34" charset="0"/>
                <a:cs typeface="Calibri" pitchFamily="34" charset="0"/>
              </a:rPr>
              <a:t> tra professionisti </a:t>
            </a:r>
          </a:p>
          <a:p>
            <a:pPr marL="0" indent="0" algn="just">
              <a:buNone/>
            </a:pPr>
            <a:r>
              <a:rPr lang="it-IT" sz="2800" b="1" i="1" dirty="0" smtClean="0">
                <a:latin typeface="Calibri" pitchFamily="34" charset="0"/>
                <a:cs typeface="Calibri" pitchFamily="34" charset="0"/>
              </a:rPr>
              <a:t>Art. 10, commi 3-11, legge n. 183/2011. </a:t>
            </a:r>
            <a:endParaRPr lang="it-IT" sz="2800" dirty="0" smtClean="0">
              <a:latin typeface="Calibri" pitchFamily="34" charset="0"/>
              <a:cs typeface="Calibri" pitchFamily="34" charset="0"/>
            </a:endParaRPr>
          </a:p>
          <a:p>
            <a:pPr marL="0" indent="0" algn="just">
              <a:buNone/>
            </a:pPr>
            <a:r>
              <a:rPr lang="it-IT" sz="2800" i="1" dirty="0" smtClean="0">
                <a:latin typeface="Calibri" pitchFamily="34" charset="0"/>
                <a:cs typeface="Calibri" pitchFamily="34" charset="0"/>
              </a:rPr>
              <a:t>(…) il Ministro della giustizia, di concerto con il Ministro dello sviluppo economico, entro sei mesi dalla data di pubblicazione della presente legge, adotta un regolamento allo scopo di disciplinare le materie di cui ai precedenti commi…… (</a:t>
            </a:r>
            <a:r>
              <a:rPr lang="it-IT" sz="2800" b="1" i="1" dirty="0" smtClean="0">
                <a:latin typeface="Calibri" pitchFamily="34" charset="0"/>
                <a:cs typeface="Calibri" pitchFamily="34" charset="0"/>
              </a:rPr>
              <a:t>vale a dire</a:t>
            </a:r>
            <a:r>
              <a:rPr lang="it-IT" sz="2800" i="1" dirty="0" smtClean="0">
                <a:latin typeface="Calibri" pitchFamily="34" charset="0"/>
                <a:cs typeface="Calibri" pitchFamily="34" charset="0"/>
              </a:rPr>
              <a:t> </a:t>
            </a:r>
            <a:r>
              <a:rPr lang="it-IT" sz="2800" i="1" dirty="0" smtClean="0">
                <a:solidFill>
                  <a:srgbClr val="FF0000"/>
                </a:solidFill>
                <a:latin typeface="Calibri" pitchFamily="34" charset="0"/>
                <a:cs typeface="Calibri" pitchFamily="34" charset="0"/>
              </a:rPr>
              <a:t>criteri e modalità esecuzione incarico </a:t>
            </a:r>
            <a:r>
              <a:rPr lang="it-IT" sz="2800" i="1" dirty="0" smtClean="0">
                <a:latin typeface="Calibri" pitchFamily="34" charset="0"/>
                <a:cs typeface="Calibri" pitchFamily="34" charset="0"/>
              </a:rPr>
              <a:t>professionale conferito alla società; </a:t>
            </a:r>
            <a:r>
              <a:rPr lang="it-IT" sz="2800" i="1" dirty="0" smtClean="0">
                <a:solidFill>
                  <a:srgbClr val="FF0000"/>
                </a:solidFill>
                <a:latin typeface="Calibri" pitchFamily="34" charset="0"/>
                <a:cs typeface="Calibri" pitchFamily="34" charset="0"/>
              </a:rPr>
              <a:t>incompatibilità</a:t>
            </a:r>
            <a:r>
              <a:rPr lang="it-IT" sz="2800" i="1" dirty="0" smtClean="0">
                <a:latin typeface="Calibri" pitchFamily="34" charset="0"/>
                <a:cs typeface="Calibri" pitchFamily="34" charset="0"/>
              </a:rPr>
              <a:t> partecipazione a più società, osservanza codice </a:t>
            </a:r>
            <a:r>
              <a:rPr lang="it-IT" sz="2800" i="1" dirty="0" smtClean="0">
                <a:solidFill>
                  <a:srgbClr val="FF0000"/>
                </a:solidFill>
                <a:latin typeface="Calibri" pitchFamily="34" charset="0"/>
                <a:cs typeface="Calibri" pitchFamily="34" charset="0"/>
              </a:rPr>
              <a:t>deontologico</a:t>
            </a:r>
            <a:r>
              <a:rPr lang="it-IT" sz="2800" i="1" dirty="0" smtClean="0">
                <a:latin typeface="Calibri" pitchFamily="34" charset="0"/>
                <a:cs typeface="Calibri" pitchFamily="34" charset="0"/>
              </a:rPr>
              <a:t> dei soci professionisti e </a:t>
            </a:r>
            <a:r>
              <a:rPr lang="it-IT" sz="2800" i="1" dirty="0" smtClean="0">
                <a:solidFill>
                  <a:srgbClr val="FF0000"/>
                </a:solidFill>
                <a:latin typeface="Calibri" pitchFamily="34" charset="0"/>
                <a:cs typeface="Calibri" pitchFamily="34" charset="0"/>
              </a:rPr>
              <a:t>regime disciplinare </a:t>
            </a:r>
            <a:r>
              <a:rPr lang="it-IT" sz="2800" i="1" dirty="0" smtClean="0">
                <a:latin typeface="Calibri" pitchFamily="34" charset="0"/>
                <a:cs typeface="Calibri" pitchFamily="34" charset="0"/>
              </a:rPr>
              <a:t>della società tra professionisti). </a:t>
            </a:r>
          </a:p>
          <a:p>
            <a:pPr algn="ctr"/>
            <a:r>
              <a:rPr lang="it-IT" sz="2800" cap="all" dirty="0" smtClean="0">
                <a:latin typeface="Calibri" pitchFamily="34" charset="0"/>
                <a:cs typeface="Calibri" pitchFamily="34" charset="0"/>
              </a:rPr>
              <a:t>Lo schema di </a:t>
            </a:r>
            <a:r>
              <a:rPr lang="it-IT" sz="2800" b="1" cap="all" dirty="0" smtClean="0">
                <a:latin typeface="Calibri" pitchFamily="34" charset="0"/>
                <a:cs typeface="Calibri" pitchFamily="34" charset="0"/>
              </a:rPr>
              <a:t>regolamento</a:t>
            </a:r>
            <a:r>
              <a:rPr lang="it-IT" sz="2800" cap="all" dirty="0" smtClean="0">
                <a:latin typeface="Calibri" pitchFamily="34" charset="0"/>
                <a:cs typeface="Calibri" pitchFamily="34" charset="0"/>
              </a:rPr>
              <a:t>, che ha già acquisito il parere del Consiglio di Stato, </a:t>
            </a:r>
            <a:r>
              <a:rPr lang="it-IT" sz="2800" b="1" cap="all" dirty="0" smtClean="0">
                <a:solidFill>
                  <a:srgbClr val="FF0000"/>
                </a:solidFill>
                <a:latin typeface="Calibri" pitchFamily="34" charset="0"/>
                <a:cs typeface="Calibri" pitchFamily="34" charset="0"/>
              </a:rPr>
              <a:t>è in fase di revisione </a:t>
            </a:r>
            <a:r>
              <a:rPr lang="it-IT" sz="2800" cap="all" dirty="0" smtClean="0">
                <a:latin typeface="Calibri" pitchFamily="34" charset="0"/>
                <a:cs typeface="Calibri" pitchFamily="34" charset="0"/>
              </a:rPr>
              <a:t>presso l’Ufficio legislativo del Ministero della Giustizia.</a:t>
            </a:r>
          </a:p>
          <a:p>
            <a:pPr algn="just"/>
            <a:endParaRPr lang="it-IT" sz="2800" b="1"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31</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350870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5781" y="260648"/>
            <a:ext cx="7272808" cy="1168152"/>
          </a:xfrm>
        </p:spPr>
        <p:txBody>
          <a:bodyPr>
            <a:normAutofit fontScale="90000"/>
          </a:bodyPr>
          <a:lstStyle/>
          <a:p>
            <a:pPr algn="ctr"/>
            <a:r>
              <a:rPr lang="it-IT" sz="4000" cap="all" dirty="0" smtClean="0"/>
              <a:t>I tasselli mancanti della riforma </a:t>
            </a:r>
            <a:br>
              <a:rPr lang="it-IT" sz="4000" cap="all" dirty="0" smtClean="0"/>
            </a:br>
            <a:endParaRPr lang="it-IT" sz="1800" cap="all" dirty="0"/>
          </a:p>
        </p:txBody>
      </p:sp>
      <p:sp>
        <p:nvSpPr>
          <p:cNvPr id="3" name="Segnaposto contenuto 2"/>
          <p:cNvSpPr>
            <a:spLocks noGrp="1"/>
          </p:cNvSpPr>
          <p:nvPr>
            <p:ph idx="1"/>
          </p:nvPr>
        </p:nvSpPr>
        <p:spPr>
          <a:xfrm>
            <a:off x="683567" y="1340768"/>
            <a:ext cx="7761185" cy="4824536"/>
          </a:xfrm>
        </p:spPr>
        <p:txBody>
          <a:bodyPr>
            <a:normAutofit fontScale="77500" lnSpcReduction="20000"/>
          </a:bodyPr>
          <a:lstStyle/>
          <a:p>
            <a:pPr marL="0" indent="0" algn="ctr">
              <a:buNone/>
            </a:pPr>
            <a:r>
              <a:rPr lang="it-IT" sz="3300" b="1" dirty="0" smtClean="0">
                <a:latin typeface="Calibri" pitchFamily="34" charset="0"/>
                <a:cs typeface="Calibri" pitchFamily="34" charset="0"/>
              </a:rPr>
              <a:t> DECRETO </a:t>
            </a:r>
            <a:r>
              <a:rPr lang="it-IT" sz="3300" b="1" dirty="0" smtClean="0">
                <a:solidFill>
                  <a:srgbClr val="FF0000"/>
                </a:solidFill>
                <a:latin typeface="Calibri" pitchFamily="34" charset="0"/>
                <a:cs typeface="Calibri" pitchFamily="34" charset="0"/>
              </a:rPr>
              <a:t>PARAMETRI CORRISPETTIVI SERVIZI INGEGNERIA</a:t>
            </a:r>
            <a:endParaRPr lang="it-IT" sz="3300" b="1" i="1" dirty="0" smtClean="0">
              <a:solidFill>
                <a:srgbClr val="FF0000"/>
              </a:solidFill>
              <a:latin typeface="Calibri" pitchFamily="34" charset="0"/>
              <a:cs typeface="Calibri" pitchFamily="34" charset="0"/>
            </a:endParaRPr>
          </a:p>
          <a:p>
            <a:pPr algn="just" fontAlgn="base"/>
            <a:r>
              <a:rPr lang="it-IT" sz="2800" i="1" dirty="0">
                <a:latin typeface="Calibri" pitchFamily="34" charset="0"/>
                <a:cs typeface="Calibri" pitchFamily="34" charset="0"/>
              </a:rPr>
              <a:t> </a:t>
            </a:r>
            <a:r>
              <a:rPr lang="it-IT" sz="2800" i="1" dirty="0" smtClean="0">
                <a:latin typeface="Calibri" pitchFamily="34" charset="0"/>
                <a:cs typeface="Calibri" pitchFamily="34" charset="0"/>
              </a:rPr>
              <a:t>«</a:t>
            </a:r>
            <a:r>
              <a:rPr lang="it-IT" sz="2800" i="1" dirty="0">
                <a:latin typeface="Calibri" pitchFamily="34" charset="0"/>
                <a:cs typeface="Calibri" pitchFamily="34" charset="0"/>
              </a:rPr>
              <a:t>Ai fini della determinazione dei </a:t>
            </a:r>
            <a:r>
              <a:rPr lang="it-IT" sz="2800" b="1" i="1" dirty="0">
                <a:solidFill>
                  <a:srgbClr val="FF0000"/>
                </a:solidFill>
                <a:latin typeface="Calibri" pitchFamily="34" charset="0"/>
                <a:cs typeface="Calibri" pitchFamily="34" charset="0"/>
              </a:rPr>
              <a:t>corrispettivi</a:t>
            </a:r>
            <a:r>
              <a:rPr lang="it-IT" sz="2800" i="1" dirty="0">
                <a:latin typeface="Calibri" pitchFamily="34" charset="0"/>
                <a:cs typeface="Calibri" pitchFamily="34" charset="0"/>
              </a:rPr>
              <a:t> da porre </a:t>
            </a:r>
            <a:r>
              <a:rPr lang="it-IT" sz="2800" i="1" dirty="0">
                <a:solidFill>
                  <a:srgbClr val="FF0000"/>
                </a:solidFill>
                <a:latin typeface="Calibri" pitchFamily="34" charset="0"/>
                <a:cs typeface="Calibri" pitchFamily="34" charset="0"/>
              </a:rPr>
              <a:t>a base </a:t>
            </a:r>
            <a:r>
              <a:rPr lang="it-IT" sz="2800" i="1" dirty="0" smtClean="0">
                <a:solidFill>
                  <a:srgbClr val="FF0000"/>
                </a:solidFill>
                <a:latin typeface="Calibri" pitchFamily="34" charset="0"/>
                <a:cs typeface="Calibri" pitchFamily="34" charset="0"/>
              </a:rPr>
              <a:t>di gara </a:t>
            </a:r>
            <a:r>
              <a:rPr lang="it-IT" sz="2800" i="1" dirty="0">
                <a:latin typeface="Calibri" pitchFamily="34" charset="0"/>
                <a:cs typeface="Calibri" pitchFamily="34" charset="0"/>
              </a:rPr>
              <a:t>nelle procedure di affidamento di contratti pubblici dei </a:t>
            </a:r>
            <a:r>
              <a:rPr lang="it-IT" sz="2800" i="1" dirty="0" smtClean="0">
                <a:latin typeface="Calibri" pitchFamily="34" charset="0"/>
                <a:cs typeface="Calibri" pitchFamily="34" charset="0"/>
              </a:rPr>
              <a:t>servizi relativi </a:t>
            </a:r>
            <a:r>
              <a:rPr lang="it-IT" sz="2800" i="1" dirty="0">
                <a:latin typeface="Calibri" pitchFamily="34" charset="0"/>
                <a:cs typeface="Calibri" pitchFamily="34" charset="0"/>
              </a:rPr>
              <a:t>all'architettura e all'ingegneria  </a:t>
            </a:r>
            <a:r>
              <a:rPr lang="it-IT" sz="2800" i="1" dirty="0" smtClean="0">
                <a:latin typeface="Calibri" pitchFamily="34" charset="0"/>
                <a:cs typeface="Calibri" pitchFamily="34" charset="0"/>
              </a:rPr>
              <a:t>(…),</a:t>
            </a:r>
            <a:r>
              <a:rPr lang="it-IT" sz="2800" i="1" dirty="0">
                <a:latin typeface="Calibri" pitchFamily="34" charset="0"/>
                <a:cs typeface="Calibri" pitchFamily="34" charset="0"/>
              </a:rPr>
              <a:t>  </a:t>
            </a:r>
            <a:r>
              <a:rPr lang="it-IT" sz="2800" b="1" i="1" dirty="0" smtClean="0">
                <a:solidFill>
                  <a:srgbClr val="FF0000"/>
                </a:solidFill>
                <a:latin typeface="Calibri" pitchFamily="34" charset="0"/>
                <a:cs typeface="Calibri" pitchFamily="34" charset="0"/>
              </a:rPr>
              <a:t>si applicano </a:t>
            </a:r>
            <a:r>
              <a:rPr lang="it-IT" sz="2800" b="1" i="1" dirty="0">
                <a:solidFill>
                  <a:srgbClr val="FF0000"/>
                </a:solidFill>
                <a:latin typeface="Calibri" pitchFamily="34" charset="0"/>
                <a:cs typeface="Calibri" pitchFamily="34" charset="0"/>
              </a:rPr>
              <a:t>i parametri individuati con il  decreto  di  cui  al  </a:t>
            </a:r>
            <a:r>
              <a:rPr lang="it-IT" sz="2800" b="1" i="1" dirty="0" smtClean="0">
                <a:solidFill>
                  <a:srgbClr val="FF0000"/>
                </a:solidFill>
                <a:latin typeface="Calibri" pitchFamily="34" charset="0"/>
                <a:cs typeface="Calibri" pitchFamily="34" charset="0"/>
              </a:rPr>
              <a:t>primo periodo</a:t>
            </a:r>
            <a:r>
              <a:rPr lang="it-IT" sz="2800" i="1" dirty="0">
                <a:latin typeface="Calibri" pitchFamily="34" charset="0"/>
                <a:cs typeface="Calibri" pitchFamily="34" charset="0"/>
              </a:rPr>
              <a:t>, da </a:t>
            </a:r>
            <a:r>
              <a:rPr lang="it-IT" sz="2800" i="1" dirty="0" smtClean="0">
                <a:latin typeface="Calibri" pitchFamily="34" charset="0"/>
                <a:cs typeface="Calibri" pitchFamily="34" charset="0"/>
              </a:rPr>
              <a:t>emanarsi</a:t>
            </a:r>
            <a:r>
              <a:rPr lang="it-IT" sz="2800" i="1" dirty="0">
                <a:latin typeface="Calibri" pitchFamily="34" charset="0"/>
                <a:cs typeface="Calibri" pitchFamily="34" charset="0"/>
              </a:rPr>
              <a:t> </a:t>
            </a:r>
            <a:r>
              <a:rPr lang="it-IT" sz="2800" i="1" dirty="0" smtClean="0">
                <a:latin typeface="Calibri" pitchFamily="34" charset="0"/>
                <a:cs typeface="Calibri" pitchFamily="34" charset="0"/>
              </a:rPr>
              <a:t>(…)</a:t>
            </a:r>
            <a:r>
              <a:rPr lang="it-IT" sz="2800" i="1" dirty="0">
                <a:latin typeface="Calibri" pitchFamily="34" charset="0"/>
                <a:cs typeface="Calibri" pitchFamily="34" charset="0"/>
              </a:rPr>
              <a:t>  di  concerto  con  il   Ministro   </a:t>
            </a:r>
            <a:r>
              <a:rPr lang="it-IT" sz="2800" i="1" dirty="0" smtClean="0">
                <a:latin typeface="Calibri" pitchFamily="34" charset="0"/>
                <a:cs typeface="Calibri" pitchFamily="34" charset="0"/>
              </a:rPr>
              <a:t>delle infrastrutture </a:t>
            </a:r>
            <a:r>
              <a:rPr lang="it-IT" sz="2800" i="1" dirty="0">
                <a:latin typeface="Calibri" pitchFamily="34" charset="0"/>
                <a:cs typeface="Calibri" pitchFamily="34" charset="0"/>
              </a:rPr>
              <a:t>e dei trasporti; con il medesimo decreto sono </a:t>
            </a:r>
            <a:r>
              <a:rPr lang="it-IT" sz="2800" i="1" dirty="0" smtClean="0">
                <a:latin typeface="Calibri" pitchFamily="34" charset="0"/>
                <a:cs typeface="Calibri" pitchFamily="34" charset="0"/>
              </a:rPr>
              <a:t>altresì </a:t>
            </a:r>
            <a:r>
              <a:rPr lang="it-IT" sz="2800" b="1" i="1" dirty="0" smtClean="0">
                <a:solidFill>
                  <a:srgbClr val="FF0000"/>
                </a:solidFill>
                <a:latin typeface="Calibri" pitchFamily="34" charset="0"/>
                <a:cs typeface="Calibri" pitchFamily="34" charset="0"/>
              </a:rPr>
              <a:t>definite</a:t>
            </a:r>
            <a:r>
              <a:rPr lang="it-IT" sz="2800" i="1" dirty="0" smtClean="0">
                <a:latin typeface="Calibri" pitchFamily="34" charset="0"/>
                <a:cs typeface="Calibri" pitchFamily="34" charset="0"/>
              </a:rPr>
              <a:t> </a:t>
            </a:r>
            <a:r>
              <a:rPr lang="it-IT" sz="2800" i="1" dirty="0">
                <a:latin typeface="Calibri" pitchFamily="34" charset="0"/>
                <a:cs typeface="Calibri" pitchFamily="34" charset="0"/>
              </a:rPr>
              <a:t>le </a:t>
            </a:r>
            <a:r>
              <a:rPr lang="it-IT" sz="2800" b="1" i="1" dirty="0">
                <a:solidFill>
                  <a:srgbClr val="FF0000"/>
                </a:solidFill>
                <a:latin typeface="Calibri" pitchFamily="34" charset="0"/>
                <a:cs typeface="Calibri" pitchFamily="34" charset="0"/>
              </a:rPr>
              <a:t>classificazioni delle prestazioni professionali</a:t>
            </a:r>
            <a:r>
              <a:rPr lang="it-IT" sz="2800" i="1" dirty="0">
                <a:latin typeface="Calibri" pitchFamily="34" charset="0"/>
                <a:cs typeface="Calibri" pitchFamily="34" charset="0"/>
              </a:rPr>
              <a:t>  </a:t>
            </a:r>
            <a:r>
              <a:rPr lang="it-IT" sz="2800" i="1" dirty="0" smtClean="0">
                <a:latin typeface="Calibri" pitchFamily="34" charset="0"/>
                <a:cs typeface="Calibri" pitchFamily="34" charset="0"/>
              </a:rPr>
              <a:t>relative ai </a:t>
            </a:r>
            <a:r>
              <a:rPr lang="it-IT" sz="2800" i="1" dirty="0">
                <a:latin typeface="Calibri" pitchFamily="34" charset="0"/>
                <a:cs typeface="Calibri" pitchFamily="34" charset="0"/>
              </a:rPr>
              <a:t>predetti servizi. </a:t>
            </a:r>
            <a:endParaRPr lang="it-IT" sz="2800" i="1" dirty="0" smtClean="0">
              <a:latin typeface="Calibri" pitchFamily="34" charset="0"/>
              <a:cs typeface="Calibri" pitchFamily="34" charset="0"/>
            </a:endParaRPr>
          </a:p>
          <a:p>
            <a:pPr algn="just" fontAlgn="base"/>
            <a:r>
              <a:rPr lang="it-IT" sz="2800" i="1" dirty="0" smtClean="0">
                <a:latin typeface="Calibri" pitchFamily="34" charset="0"/>
                <a:cs typeface="Calibri" pitchFamily="34" charset="0"/>
              </a:rPr>
              <a:t>I </a:t>
            </a:r>
            <a:r>
              <a:rPr lang="it-IT" sz="2800" i="1" dirty="0">
                <a:latin typeface="Calibri" pitchFamily="34" charset="0"/>
                <a:cs typeface="Calibri" pitchFamily="34" charset="0"/>
              </a:rPr>
              <a:t>parametri  individuati  non  possono  </a:t>
            </a:r>
            <a:r>
              <a:rPr lang="it-IT" sz="2800" i="1" dirty="0" smtClean="0">
                <a:latin typeface="Calibri" pitchFamily="34" charset="0"/>
                <a:cs typeface="Calibri" pitchFamily="34" charset="0"/>
              </a:rPr>
              <a:t>condurre alla </a:t>
            </a:r>
            <a:r>
              <a:rPr lang="it-IT" sz="2800" i="1" dirty="0">
                <a:latin typeface="Calibri" pitchFamily="34" charset="0"/>
                <a:cs typeface="Calibri" pitchFamily="34" charset="0"/>
              </a:rPr>
              <a:t>determinazione di un importo a base di gara superiore  a  </a:t>
            </a:r>
            <a:r>
              <a:rPr lang="it-IT" sz="2800" i="1" dirty="0" smtClean="0">
                <a:latin typeface="Calibri" pitchFamily="34" charset="0"/>
                <a:cs typeface="Calibri" pitchFamily="34" charset="0"/>
              </a:rPr>
              <a:t>quello derivante </a:t>
            </a:r>
            <a:r>
              <a:rPr lang="it-IT" sz="2800" i="1" dirty="0">
                <a:latin typeface="Calibri" pitchFamily="34" charset="0"/>
                <a:cs typeface="Calibri" pitchFamily="34" charset="0"/>
              </a:rPr>
              <a:t>dall'applicazione delle </a:t>
            </a:r>
            <a:r>
              <a:rPr lang="it-IT" sz="2800" b="1" i="1" dirty="0">
                <a:solidFill>
                  <a:srgbClr val="FF0000"/>
                </a:solidFill>
                <a:latin typeface="Calibri" pitchFamily="34" charset="0"/>
                <a:cs typeface="Calibri" pitchFamily="34" charset="0"/>
              </a:rPr>
              <a:t>tariffe professionali vigenti </a:t>
            </a:r>
            <a:r>
              <a:rPr lang="it-IT" sz="2800" b="1" i="1" dirty="0" smtClean="0">
                <a:solidFill>
                  <a:srgbClr val="FF0000"/>
                </a:solidFill>
                <a:latin typeface="Calibri" pitchFamily="34" charset="0"/>
                <a:cs typeface="Calibri" pitchFamily="34" charset="0"/>
              </a:rPr>
              <a:t>prima dell'entrata </a:t>
            </a:r>
            <a:r>
              <a:rPr lang="it-IT" sz="2800" b="1" i="1" dirty="0">
                <a:solidFill>
                  <a:srgbClr val="FF0000"/>
                </a:solidFill>
                <a:latin typeface="Calibri" pitchFamily="34" charset="0"/>
                <a:cs typeface="Calibri" pitchFamily="34" charset="0"/>
              </a:rPr>
              <a:t>in vigore del presente decreto.». </a:t>
            </a:r>
            <a:r>
              <a:rPr lang="it-IT" sz="2300" b="1" dirty="0" smtClean="0">
                <a:solidFill>
                  <a:schemeClr val="tx1"/>
                </a:solidFill>
                <a:latin typeface="Calibri" pitchFamily="34" charset="0"/>
                <a:cs typeface="Calibri" pitchFamily="34" charset="0"/>
              </a:rPr>
              <a:t>(periodo introdotto all’art.9, comma 2 dl 1/2012 dall’art. 5, dl 83/2012 convertito dalla legge  134/2012)</a:t>
            </a:r>
            <a:endParaRPr lang="it-IT" sz="2300" b="1" dirty="0">
              <a:solidFill>
                <a:schemeClr val="tx1"/>
              </a:solidFill>
              <a:latin typeface="Calibri" pitchFamily="34" charset="0"/>
              <a:cs typeface="Calibri" pitchFamily="34" charset="0"/>
            </a:endParaRPr>
          </a:p>
          <a:p>
            <a:pPr marL="0" indent="0" algn="just">
              <a:buNone/>
            </a:pPr>
            <a:endParaRPr lang="it-IT" sz="2800" b="1"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32</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19621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88640"/>
            <a:ext cx="7272808" cy="1168152"/>
          </a:xfrm>
        </p:spPr>
        <p:txBody>
          <a:bodyPr>
            <a:normAutofit fontScale="90000"/>
          </a:bodyPr>
          <a:lstStyle/>
          <a:p>
            <a:pPr algn="ctr"/>
            <a:r>
              <a:rPr lang="it-IT" sz="4000" cap="all" dirty="0" smtClean="0"/>
              <a:t>I tasselli mancanti della riforma </a:t>
            </a:r>
            <a:br>
              <a:rPr lang="it-IT" sz="4000" cap="all" dirty="0" smtClean="0"/>
            </a:br>
            <a:endParaRPr lang="it-IT" sz="1800" cap="all" dirty="0"/>
          </a:p>
        </p:txBody>
      </p:sp>
      <p:sp>
        <p:nvSpPr>
          <p:cNvPr id="3" name="Segnaposto contenuto 2"/>
          <p:cNvSpPr>
            <a:spLocks noGrp="1"/>
          </p:cNvSpPr>
          <p:nvPr>
            <p:ph idx="1"/>
          </p:nvPr>
        </p:nvSpPr>
        <p:spPr>
          <a:xfrm>
            <a:off x="611560" y="1190285"/>
            <a:ext cx="8105547" cy="5112568"/>
          </a:xfrm>
        </p:spPr>
        <p:txBody>
          <a:bodyPr>
            <a:normAutofit fontScale="70000" lnSpcReduction="20000"/>
          </a:bodyPr>
          <a:lstStyle/>
          <a:p>
            <a:pPr marL="0" indent="0" algn="ctr">
              <a:buNone/>
            </a:pPr>
            <a:r>
              <a:rPr lang="it-IT" sz="2800" dirty="0" smtClean="0"/>
              <a:t> </a:t>
            </a:r>
            <a:r>
              <a:rPr lang="it-IT" sz="3400" b="1" dirty="0">
                <a:latin typeface="Calibri" pitchFamily="34" charset="0"/>
                <a:cs typeface="Calibri" pitchFamily="34" charset="0"/>
              </a:rPr>
              <a:t>DECRETO PARAMETRI CORRISPETTIVI SERVIZI INGEGNERIA</a:t>
            </a:r>
            <a:endParaRPr lang="it-IT" sz="3400" b="1" i="1" dirty="0">
              <a:latin typeface="Calibri" pitchFamily="34" charset="0"/>
              <a:cs typeface="Calibri" pitchFamily="34" charset="0"/>
            </a:endParaRPr>
          </a:p>
          <a:p>
            <a:pPr marL="0" indent="0" algn="just">
              <a:buNone/>
            </a:pPr>
            <a:endParaRPr lang="it-IT" sz="2800" dirty="0" smtClean="0"/>
          </a:p>
          <a:p>
            <a:pPr marL="0" indent="0" algn="just" fontAlgn="base">
              <a:buNone/>
            </a:pPr>
            <a:r>
              <a:rPr lang="it-IT" sz="2800" dirty="0" smtClean="0"/>
              <a:t>2</a:t>
            </a:r>
            <a:r>
              <a:rPr lang="it-IT" sz="2800" dirty="0"/>
              <a:t>. </a:t>
            </a:r>
            <a:r>
              <a:rPr lang="it-IT" sz="2800" i="1" dirty="0">
                <a:latin typeface="Calibri" pitchFamily="34" charset="0"/>
                <a:cs typeface="Calibri" pitchFamily="34" charset="0"/>
              </a:rPr>
              <a:t>Fino all'emanazione del decreto </a:t>
            </a:r>
            <a:r>
              <a:rPr lang="it-IT" sz="2800" i="1" dirty="0" smtClean="0">
                <a:latin typeface="Calibri" pitchFamily="34" charset="0"/>
                <a:cs typeface="Calibri" pitchFamily="34" charset="0"/>
              </a:rPr>
              <a:t>(…) </a:t>
            </a:r>
            <a:r>
              <a:rPr lang="it-IT" sz="2800" b="1" i="1" dirty="0" smtClean="0">
                <a:solidFill>
                  <a:srgbClr val="FF0000"/>
                </a:solidFill>
                <a:latin typeface="Calibri" pitchFamily="34" charset="0"/>
                <a:cs typeface="Calibri" pitchFamily="34" charset="0"/>
              </a:rPr>
              <a:t>le</a:t>
            </a:r>
            <a:r>
              <a:rPr lang="it-IT" sz="2800" b="1" i="1" dirty="0">
                <a:solidFill>
                  <a:srgbClr val="FF0000"/>
                </a:solidFill>
                <a:latin typeface="Calibri" pitchFamily="34" charset="0"/>
                <a:cs typeface="Calibri" pitchFamily="34" charset="0"/>
              </a:rPr>
              <a:t>   </a:t>
            </a:r>
            <a:r>
              <a:rPr lang="it-IT" sz="2800" b="1" i="1" dirty="0" smtClean="0">
                <a:solidFill>
                  <a:srgbClr val="FF0000"/>
                </a:solidFill>
                <a:latin typeface="Calibri" pitchFamily="34" charset="0"/>
                <a:cs typeface="Calibri" pitchFamily="34" charset="0"/>
              </a:rPr>
              <a:t>tariffe professionali </a:t>
            </a:r>
            <a:r>
              <a:rPr lang="it-IT" sz="2800" b="1" i="1" dirty="0">
                <a:solidFill>
                  <a:srgbClr val="FF0000"/>
                </a:solidFill>
                <a:latin typeface="Calibri" pitchFamily="34" charset="0"/>
                <a:cs typeface="Calibri" pitchFamily="34" charset="0"/>
              </a:rPr>
              <a:t>e le classificazioni</a:t>
            </a:r>
            <a:r>
              <a:rPr lang="it-IT" sz="2800" i="1" dirty="0">
                <a:latin typeface="Calibri" pitchFamily="34" charset="0"/>
                <a:cs typeface="Calibri" pitchFamily="34" charset="0"/>
              </a:rPr>
              <a:t> delle  prestazioni  vigenti  </a:t>
            </a:r>
            <a:r>
              <a:rPr lang="it-IT" sz="2800" i="1" dirty="0" smtClean="0">
                <a:latin typeface="Calibri" pitchFamily="34" charset="0"/>
                <a:cs typeface="Calibri" pitchFamily="34" charset="0"/>
              </a:rPr>
              <a:t>prima della </a:t>
            </a:r>
            <a:r>
              <a:rPr lang="it-IT" sz="2800" i="1" dirty="0">
                <a:latin typeface="Calibri" pitchFamily="34" charset="0"/>
                <a:cs typeface="Calibri" pitchFamily="34" charset="0"/>
              </a:rPr>
              <a:t>data di entrata in vigore del </a:t>
            </a:r>
            <a:r>
              <a:rPr lang="it-IT" sz="2800" i="1" dirty="0" smtClean="0">
                <a:latin typeface="Calibri" pitchFamily="34" charset="0"/>
                <a:cs typeface="Calibri" pitchFamily="34" charset="0"/>
              </a:rPr>
              <a:t>predetto decreto-legge n.1</a:t>
            </a:r>
            <a:r>
              <a:rPr lang="it-IT" sz="2800" i="1" dirty="0">
                <a:latin typeface="Calibri" pitchFamily="34" charset="0"/>
                <a:cs typeface="Calibri" pitchFamily="34" charset="0"/>
              </a:rPr>
              <a:t> </a:t>
            </a:r>
            <a:r>
              <a:rPr lang="it-IT" sz="2800" i="1" dirty="0" smtClean="0">
                <a:latin typeface="Calibri" pitchFamily="34" charset="0"/>
                <a:cs typeface="Calibri" pitchFamily="34" charset="0"/>
              </a:rPr>
              <a:t>del 2012</a:t>
            </a:r>
            <a:r>
              <a:rPr lang="it-IT" sz="2800" i="1" dirty="0">
                <a:latin typeface="Calibri" pitchFamily="34" charset="0"/>
                <a:cs typeface="Calibri" pitchFamily="34" charset="0"/>
              </a:rPr>
              <a:t>  </a:t>
            </a:r>
            <a:r>
              <a:rPr lang="it-IT" sz="2800" b="1" i="1" dirty="0">
                <a:solidFill>
                  <a:srgbClr val="FF0000"/>
                </a:solidFill>
                <a:latin typeface="Calibri" pitchFamily="34" charset="0"/>
                <a:cs typeface="Calibri" pitchFamily="34" charset="0"/>
              </a:rPr>
              <a:t>possono  continuare  ad  essere  utilizzate</a:t>
            </a:r>
            <a:r>
              <a:rPr lang="it-IT" sz="2800" i="1" dirty="0">
                <a:latin typeface="Calibri" pitchFamily="34" charset="0"/>
                <a:cs typeface="Calibri" pitchFamily="34" charset="0"/>
              </a:rPr>
              <a:t>,  ai   soli   </a:t>
            </a:r>
            <a:r>
              <a:rPr lang="it-IT" sz="2800" i="1" dirty="0" smtClean="0">
                <a:latin typeface="Calibri" pitchFamily="34" charset="0"/>
                <a:cs typeface="Calibri" pitchFamily="34" charset="0"/>
              </a:rPr>
              <a:t>fini, rispettivamente</a:t>
            </a:r>
            <a:r>
              <a:rPr lang="it-IT" sz="2800" i="1" dirty="0">
                <a:latin typeface="Calibri" pitchFamily="34" charset="0"/>
                <a:cs typeface="Calibri" pitchFamily="34" charset="0"/>
              </a:rPr>
              <a:t>, della </a:t>
            </a:r>
            <a:r>
              <a:rPr lang="it-IT" sz="2800" b="1" i="1" dirty="0">
                <a:solidFill>
                  <a:srgbClr val="FF0000"/>
                </a:solidFill>
                <a:latin typeface="Calibri" pitchFamily="34" charset="0"/>
                <a:cs typeface="Calibri" pitchFamily="34" charset="0"/>
              </a:rPr>
              <a:t>determinazione</a:t>
            </a:r>
            <a:r>
              <a:rPr lang="it-IT" sz="2800" i="1" dirty="0">
                <a:latin typeface="Calibri" pitchFamily="34" charset="0"/>
                <a:cs typeface="Calibri" pitchFamily="34" charset="0"/>
              </a:rPr>
              <a:t> del </a:t>
            </a:r>
            <a:r>
              <a:rPr lang="it-IT" sz="2800" b="1" i="1" dirty="0">
                <a:latin typeface="Calibri" pitchFamily="34" charset="0"/>
                <a:cs typeface="Calibri" pitchFamily="34" charset="0"/>
              </a:rPr>
              <a:t>corrispettivo</a:t>
            </a:r>
            <a:r>
              <a:rPr lang="it-IT" sz="2800" i="1" dirty="0">
                <a:latin typeface="Calibri" pitchFamily="34" charset="0"/>
                <a:cs typeface="Calibri" pitchFamily="34" charset="0"/>
              </a:rPr>
              <a:t>  da  porre  </a:t>
            </a:r>
            <a:r>
              <a:rPr lang="it-IT" sz="2800" i="1" dirty="0" smtClean="0">
                <a:latin typeface="Calibri" pitchFamily="34" charset="0"/>
                <a:cs typeface="Calibri" pitchFamily="34" charset="0"/>
              </a:rPr>
              <a:t>a </a:t>
            </a:r>
            <a:r>
              <a:rPr lang="it-IT" sz="2800" b="1" i="1" dirty="0" smtClean="0">
                <a:latin typeface="Calibri" pitchFamily="34" charset="0"/>
                <a:cs typeface="Calibri" pitchFamily="34" charset="0"/>
              </a:rPr>
              <a:t>base </a:t>
            </a:r>
            <a:r>
              <a:rPr lang="it-IT" sz="2800" b="1" i="1" dirty="0">
                <a:latin typeface="Calibri" pitchFamily="34" charset="0"/>
                <a:cs typeface="Calibri" pitchFamily="34" charset="0"/>
              </a:rPr>
              <a:t>di gara </a:t>
            </a:r>
            <a:r>
              <a:rPr lang="it-IT" sz="2800" i="1" dirty="0">
                <a:latin typeface="Calibri" pitchFamily="34" charset="0"/>
                <a:cs typeface="Calibri" pitchFamily="34" charset="0"/>
              </a:rPr>
              <a:t>per l'affidamento  dei  </a:t>
            </a:r>
            <a:r>
              <a:rPr lang="it-IT" sz="2800" b="1" i="1" dirty="0">
                <a:latin typeface="Calibri" pitchFamily="34" charset="0"/>
                <a:cs typeface="Calibri" pitchFamily="34" charset="0"/>
              </a:rPr>
              <a:t>contratti  pubblici</a:t>
            </a:r>
            <a:r>
              <a:rPr lang="it-IT" sz="2800" i="1" dirty="0">
                <a:latin typeface="Calibri" pitchFamily="34" charset="0"/>
                <a:cs typeface="Calibri" pitchFamily="34" charset="0"/>
              </a:rPr>
              <a:t>  di  </a:t>
            </a:r>
            <a:r>
              <a:rPr lang="it-IT" sz="2800" i="1" dirty="0" smtClean="0">
                <a:latin typeface="Calibri" pitchFamily="34" charset="0"/>
                <a:cs typeface="Calibri" pitchFamily="34" charset="0"/>
              </a:rPr>
              <a:t>servizi attinenti </a:t>
            </a:r>
            <a:r>
              <a:rPr lang="it-IT" sz="2800" i="1" dirty="0">
                <a:latin typeface="Calibri" pitchFamily="34" charset="0"/>
                <a:cs typeface="Calibri" pitchFamily="34" charset="0"/>
              </a:rPr>
              <a:t>all'architettura  e  all'ingegneria  e  </a:t>
            </a:r>
            <a:r>
              <a:rPr lang="it-IT" sz="2800" i="1" dirty="0" smtClean="0">
                <a:latin typeface="Calibri" pitchFamily="34" charset="0"/>
                <a:cs typeface="Calibri" pitchFamily="34" charset="0"/>
              </a:rPr>
              <a:t>dell'individuazione delle </a:t>
            </a:r>
            <a:r>
              <a:rPr lang="it-IT" sz="2800" i="1" dirty="0">
                <a:latin typeface="Calibri" pitchFamily="34" charset="0"/>
                <a:cs typeface="Calibri" pitchFamily="34" charset="0"/>
              </a:rPr>
              <a:t>prestazioni professionali.</a:t>
            </a:r>
          </a:p>
          <a:p>
            <a:pPr marL="0" indent="0" algn="just">
              <a:buNone/>
            </a:pPr>
            <a:endParaRPr lang="it-IT" sz="2800" dirty="0"/>
          </a:p>
          <a:p>
            <a:pPr marL="0" indent="0" algn="ctr">
              <a:buNone/>
            </a:pPr>
            <a:r>
              <a:rPr lang="it-IT" sz="2800" b="1" cap="all" dirty="0"/>
              <a:t>Il decreto </a:t>
            </a:r>
            <a:r>
              <a:rPr lang="it-IT" sz="2800" b="1" cap="all" dirty="0">
                <a:solidFill>
                  <a:srgbClr val="FF0000"/>
                </a:solidFill>
              </a:rPr>
              <a:t>è in fase di elaborazione presso L’Ufficio Legislativo del Ministero di Giustizia </a:t>
            </a:r>
            <a:r>
              <a:rPr lang="it-IT" sz="2800" b="1" cap="all" dirty="0"/>
              <a:t>che ha già richiesto i pareri del Ministero delle Infrastrutture e dei Trasporti e dell’Autorità per la vigilanza sui contratti pubblici</a:t>
            </a:r>
          </a:p>
          <a:p>
            <a:pPr marL="0" indent="0" algn="just">
              <a:buNone/>
            </a:pPr>
            <a:r>
              <a:rPr lang="it-IT" sz="2800" dirty="0"/>
              <a:t> </a:t>
            </a:r>
          </a:p>
          <a:p>
            <a:pPr marL="0" indent="0" algn="just">
              <a:buNone/>
            </a:pPr>
            <a:endParaRPr lang="it-IT" sz="2800" b="1"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33</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701730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5781" y="548680"/>
            <a:ext cx="7272808" cy="1168152"/>
          </a:xfrm>
        </p:spPr>
        <p:txBody>
          <a:bodyPr>
            <a:normAutofit fontScale="90000"/>
          </a:bodyPr>
          <a:lstStyle/>
          <a:p>
            <a:pPr algn="ctr"/>
            <a:r>
              <a:rPr lang="it-IT" sz="4000" cap="all" dirty="0" smtClean="0"/>
              <a:t>RIORDINO DELLE PROVINCE E ALBI PROVINCIALI </a:t>
            </a:r>
            <a:br>
              <a:rPr lang="it-IT" sz="4000" cap="all" dirty="0" smtClean="0"/>
            </a:br>
            <a:endParaRPr lang="it-IT" sz="1800" cap="all" dirty="0"/>
          </a:p>
        </p:txBody>
      </p:sp>
      <p:sp>
        <p:nvSpPr>
          <p:cNvPr id="3" name="Segnaposto contenuto 2"/>
          <p:cNvSpPr>
            <a:spLocks noGrp="1"/>
          </p:cNvSpPr>
          <p:nvPr>
            <p:ph idx="1"/>
          </p:nvPr>
        </p:nvSpPr>
        <p:spPr>
          <a:xfrm>
            <a:off x="689303" y="1628800"/>
            <a:ext cx="7761185" cy="4824536"/>
          </a:xfrm>
        </p:spPr>
        <p:txBody>
          <a:bodyPr>
            <a:normAutofit fontScale="92500" lnSpcReduction="10000"/>
          </a:bodyPr>
          <a:lstStyle/>
          <a:p>
            <a:pPr marL="0" indent="0" algn="ctr">
              <a:buNone/>
            </a:pPr>
            <a:r>
              <a:rPr lang="it-IT" sz="2800" dirty="0" smtClean="0">
                <a:latin typeface="Calibri" pitchFamily="34" charset="0"/>
                <a:cs typeface="Calibri" pitchFamily="34" charset="0"/>
              </a:rPr>
              <a:t> Il Dl n.95 del 6 luglio 2012 (convertito con modificazioni dalla L.n.135/2012 del 7 agosto 2012) prevede, tra le altre cose, </a:t>
            </a:r>
            <a:r>
              <a:rPr lang="it-IT" sz="2800" b="1" dirty="0" smtClean="0">
                <a:solidFill>
                  <a:srgbClr val="FF0000"/>
                </a:solidFill>
                <a:latin typeface="Calibri" pitchFamily="34" charset="0"/>
                <a:cs typeface="Calibri" pitchFamily="34" charset="0"/>
              </a:rPr>
              <a:t>il </a:t>
            </a:r>
            <a:r>
              <a:rPr lang="it-IT" sz="2800" b="1" i="1" dirty="0" smtClean="0">
                <a:solidFill>
                  <a:srgbClr val="FF0000"/>
                </a:solidFill>
                <a:latin typeface="Calibri" pitchFamily="34" charset="0"/>
                <a:cs typeface="Calibri" pitchFamily="34" charset="0"/>
              </a:rPr>
              <a:t>Riordino delle province e delle loro funzioni</a:t>
            </a:r>
            <a:r>
              <a:rPr lang="it-IT" sz="2800" dirty="0" smtClean="0">
                <a:latin typeface="Calibri" pitchFamily="34" charset="0"/>
                <a:cs typeface="Calibri" pitchFamily="34" charset="0"/>
              </a:rPr>
              <a:t> sulla base dei criteri definiti con la deliberazione del </a:t>
            </a:r>
            <a:r>
              <a:rPr lang="it-IT" sz="2800" dirty="0" err="1" smtClean="0">
                <a:latin typeface="Calibri" pitchFamily="34" charset="0"/>
                <a:cs typeface="Calibri" pitchFamily="34" charset="0"/>
              </a:rPr>
              <a:t>Cdm</a:t>
            </a:r>
            <a:r>
              <a:rPr lang="it-IT" sz="2800" dirty="0" smtClean="0">
                <a:latin typeface="Calibri" pitchFamily="34" charset="0"/>
                <a:cs typeface="Calibri" pitchFamily="34" charset="0"/>
              </a:rPr>
              <a:t> del 20 luglio 2012:</a:t>
            </a:r>
          </a:p>
          <a:p>
            <a:pPr algn="ctr">
              <a:buFontTx/>
              <a:buChar char="-"/>
            </a:pPr>
            <a:r>
              <a:rPr lang="it-IT" sz="2800" dirty="0" smtClean="0">
                <a:latin typeface="Calibri" pitchFamily="34" charset="0"/>
                <a:cs typeface="Calibri" pitchFamily="34" charset="0"/>
              </a:rPr>
              <a:t>Dimensione territoriale non inferiore a </a:t>
            </a:r>
            <a:r>
              <a:rPr lang="it-IT" sz="2800" b="1" dirty="0" smtClean="0">
                <a:solidFill>
                  <a:srgbClr val="FF0000"/>
                </a:solidFill>
                <a:latin typeface="Calibri" pitchFamily="34" charset="0"/>
                <a:cs typeface="Calibri" pitchFamily="34" charset="0"/>
              </a:rPr>
              <a:t>2.500 kmq;</a:t>
            </a:r>
          </a:p>
          <a:p>
            <a:pPr algn="ctr">
              <a:buFontTx/>
              <a:buChar char="-"/>
            </a:pPr>
            <a:r>
              <a:rPr lang="it-IT" sz="2800" dirty="0" smtClean="0">
                <a:latin typeface="Calibri" pitchFamily="34" charset="0"/>
                <a:cs typeface="Calibri" pitchFamily="34" charset="0"/>
              </a:rPr>
              <a:t> </a:t>
            </a:r>
            <a:r>
              <a:rPr lang="it-IT" sz="2800" dirty="0">
                <a:latin typeface="Calibri" pitchFamily="34" charset="0"/>
                <a:cs typeface="Calibri" pitchFamily="34" charset="0"/>
              </a:rPr>
              <a:t> </a:t>
            </a:r>
            <a:r>
              <a:rPr lang="it-IT" sz="2800" dirty="0" smtClean="0">
                <a:latin typeface="Calibri" pitchFamily="34" charset="0"/>
                <a:cs typeface="Calibri" pitchFamily="34" charset="0"/>
              </a:rPr>
              <a:t>Popolazione residente non inferiore a </a:t>
            </a:r>
            <a:r>
              <a:rPr lang="it-IT" sz="2800" b="1" dirty="0" smtClean="0">
                <a:latin typeface="Calibri" pitchFamily="34" charset="0"/>
                <a:cs typeface="Calibri" pitchFamily="34" charset="0"/>
              </a:rPr>
              <a:t>350 mila abitanti.</a:t>
            </a:r>
          </a:p>
          <a:p>
            <a:pPr marL="0" indent="0" algn="ctr">
              <a:buNone/>
            </a:pPr>
            <a:r>
              <a:rPr lang="it-IT" sz="2800" b="1" dirty="0" smtClean="0">
                <a:latin typeface="Calibri" pitchFamily="34" charset="0"/>
                <a:cs typeface="Calibri" pitchFamily="34" charset="0"/>
              </a:rPr>
              <a:t>TALE RIORDINO </a:t>
            </a:r>
            <a:r>
              <a:rPr lang="it-IT" sz="2800" b="1" dirty="0" smtClean="0">
                <a:solidFill>
                  <a:srgbClr val="FF0000"/>
                </a:solidFill>
                <a:latin typeface="Calibri" pitchFamily="34" charset="0"/>
                <a:cs typeface="Calibri" pitchFamily="34" charset="0"/>
              </a:rPr>
              <a:t>POTREBBE AVERE CONSEGUENZE </a:t>
            </a:r>
            <a:r>
              <a:rPr lang="it-IT" sz="2800" b="1" dirty="0" smtClean="0">
                <a:latin typeface="Calibri" pitchFamily="34" charset="0"/>
                <a:cs typeface="Calibri" pitchFamily="34" charset="0"/>
              </a:rPr>
              <a:t>SULLA DISTRIBUZIONE TERRITORIALE DI </a:t>
            </a:r>
            <a:r>
              <a:rPr lang="it-IT" sz="2800" b="1" smtClean="0">
                <a:latin typeface="Calibri" pitchFamily="34" charset="0"/>
                <a:cs typeface="Calibri" pitchFamily="34" charset="0"/>
              </a:rPr>
              <a:t>ORDINI PROVINCIALI </a:t>
            </a:r>
            <a:r>
              <a:rPr lang="it-IT" sz="2800" b="1" dirty="0" smtClean="0">
                <a:latin typeface="Calibri" pitchFamily="34" charset="0"/>
                <a:cs typeface="Calibri" pitchFamily="34" charset="0"/>
              </a:rPr>
              <a:t>(soppressione ed eventuali accorpamenti) </a:t>
            </a:r>
            <a:endParaRPr lang="it-IT" sz="2800" b="1" dirty="0">
              <a:latin typeface="Calibri" pitchFamily="34" charset="0"/>
              <a:cs typeface="Calibri" pitchFamily="34" charset="0"/>
            </a:endParaRPr>
          </a:p>
          <a:p>
            <a:pPr marL="0" indent="0" algn="just">
              <a:buNone/>
            </a:pPr>
            <a:endParaRPr lang="it-IT" sz="2800" b="1"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34</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57501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404664"/>
            <a:ext cx="7272808" cy="1168152"/>
          </a:xfrm>
        </p:spPr>
        <p:txBody>
          <a:bodyPr>
            <a:normAutofit fontScale="90000"/>
          </a:bodyPr>
          <a:lstStyle/>
          <a:p>
            <a:pPr algn="ctr"/>
            <a:r>
              <a:rPr lang="it-IT" sz="3100" cap="all" dirty="0" smtClean="0"/>
              <a:t>ACCESSO ED ESERCIZIO </a:t>
            </a:r>
            <a:r>
              <a:rPr lang="it-IT" sz="3100" cap="all" dirty="0" err="1" smtClean="0"/>
              <a:t>attivita’</a:t>
            </a:r>
            <a:r>
              <a:rPr lang="it-IT" sz="3100" cap="all" dirty="0" smtClean="0"/>
              <a:t> professionale</a:t>
            </a:r>
            <a:br>
              <a:rPr lang="it-IT" sz="3100" cap="all" dirty="0" smtClean="0"/>
            </a:br>
            <a:r>
              <a:rPr lang="it-IT" sz="3100" cap="all" dirty="0" smtClean="0"/>
              <a:t>(ART.2) </a:t>
            </a:r>
            <a:r>
              <a:rPr lang="it-IT" sz="4000" cap="all" dirty="0" smtClean="0"/>
              <a:t/>
            </a:r>
            <a:br>
              <a:rPr lang="it-IT" sz="4000" cap="all" dirty="0" smtClean="0"/>
            </a:br>
            <a:endParaRPr lang="it-IT" sz="1800" cap="all" dirty="0"/>
          </a:p>
        </p:txBody>
      </p:sp>
      <p:sp>
        <p:nvSpPr>
          <p:cNvPr id="3" name="Segnaposto contenuto 2"/>
          <p:cNvSpPr>
            <a:spLocks noGrp="1"/>
          </p:cNvSpPr>
          <p:nvPr>
            <p:ph idx="1"/>
          </p:nvPr>
        </p:nvSpPr>
        <p:spPr>
          <a:xfrm>
            <a:off x="900953" y="1484784"/>
            <a:ext cx="7543800" cy="4680520"/>
          </a:xfrm>
        </p:spPr>
        <p:txBody>
          <a:bodyPr>
            <a:normAutofit/>
          </a:bodyPr>
          <a:lstStyle/>
          <a:p>
            <a:pPr marL="0" indent="0" algn="ctr">
              <a:buNone/>
            </a:pPr>
            <a:r>
              <a:rPr lang="it-IT" sz="2600" b="1" u="sng" dirty="0" smtClean="0">
                <a:latin typeface="Calibri" pitchFamily="34" charset="0"/>
                <a:cs typeface="Calibri" pitchFamily="34" charset="0"/>
              </a:rPr>
              <a:t>INSERITO RIFERIMENTO ART.33 COST</a:t>
            </a:r>
            <a:endParaRPr lang="it-IT" sz="2600" b="1" u="sng" dirty="0">
              <a:latin typeface="Calibri" pitchFamily="34" charset="0"/>
              <a:cs typeface="Calibri" pitchFamily="34" charset="0"/>
            </a:endParaRPr>
          </a:p>
          <a:p>
            <a:pPr marL="0" indent="0" algn="just">
              <a:buNone/>
            </a:pPr>
            <a:r>
              <a:rPr lang="it-IT" sz="2600" i="1" dirty="0" smtClean="0">
                <a:latin typeface="Calibri" pitchFamily="34" charset="0"/>
                <a:cs typeface="Calibri" pitchFamily="34" charset="0"/>
              </a:rPr>
              <a:t>Ferma </a:t>
            </a:r>
            <a:r>
              <a:rPr lang="it-IT" sz="2600" i="1" dirty="0">
                <a:latin typeface="Calibri" pitchFamily="34" charset="0"/>
                <a:cs typeface="Calibri" pitchFamily="34" charset="0"/>
              </a:rPr>
              <a:t>la disciplina dell’esame di </a:t>
            </a:r>
            <a:r>
              <a:rPr lang="it-IT" sz="2600" i="1" dirty="0" smtClean="0">
                <a:latin typeface="Calibri" pitchFamily="34" charset="0"/>
                <a:cs typeface="Calibri" pitchFamily="34" charset="0"/>
              </a:rPr>
              <a:t>Stato prevista (…) </a:t>
            </a:r>
            <a:r>
              <a:rPr lang="it-IT" sz="2600" b="1" i="1" dirty="0" smtClean="0">
                <a:solidFill>
                  <a:srgbClr val="FF0000"/>
                </a:solidFill>
                <a:latin typeface="Calibri" pitchFamily="34" charset="0"/>
                <a:cs typeface="Calibri" pitchFamily="34" charset="0"/>
              </a:rPr>
              <a:t>all’articolo </a:t>
            </a:r>
            <a:r>
              <a:rPr lang="it-IT" sz="2600" b="1" i="1" dirty="0">
                <a:solidFill>
                  <a:srgbClr val="FF0000"/>
                </a:solidFill>
                <a:latin typeface="Calibri" pitchFamily="34" charset="0"/>
                <a:cs typeface="Calibri" pitchFamily="34" charset="0"/>
              </a:rPr>
              <a:t>33 della Costituzione</a:t>
            </a:r>
            <a:r>
              <a:rPr lang="it-IT" sz="2600" i="1" dirty="0">
                <a:latin typeface="Calibri" pitchFamily="34" charset="0"/>
                <a:cs typeface="Calibri" pitchFamily="34" charset="0"/>
              </a:rPr>
              <a:t>, </a:t>
            </a:r>
            <a:r>
              <a:rPr lang="it-IT" sz="2600" i="1" dirty="0" smtClean="0">
                <a:latin typeface="Calibri" pitchFamily="34" charset="0"/>
                <a:cs typeface="Calibri" pitchFamily="34" charset="0"/>
              </a:rPr>
              <a:t>(…) l’accesso </a:t>
            </a:r>
            <a:r>
              <a:rPr lang="it-IT" sz="2600" i="1" dirty="0">
                <a:latin typeface="Calibri" pitchFamily="34" charset="0"/>
                <a:cs typeface="Calibri" pitchFamily="34" charset="0"/>
              </a:rPr>
              <a:t>alle professioni regolamentate </a:t>
            </a:r>
            <a:r>
              <a:rPr lang="it-IT" sz="2600" i="1" dirty="0" smtClean="0">
                <a:latin typeface="Calibri" pitchFamily="34" charset="0"/>
                <a:cs typeface="Calibri" pitchFamily="34" charset="0"/>
              </a:rPr>
              <a:t>è </a:t>
            </a:r>
            <a:r>
              <a:rPr lang="it-IT" sz="2600" i="1" dirty="0">
                <a:latin typeface="Calibri" pitchFamily="34" charset="0"/>
                <a:cs typeface="Calibri" pitchFamily="34" charset="0"/>
              </a:rPr>
              <a:t>libero. Sono vietate limitazioni alle iscrizioni agli albi </a:t>
            </a:r>
            <a:r>
              <a:rPr lang="it-IT" sz="2600" i="1" dirty="0" smtClean="0">
                <a:latin typeface="Calibri" pitchFamily="34" charset="0"/>
                <a:cs typeface="Calibri" pitchFamily="34" charset="0"/>
              </a:rPr>
              <a:t>professionali (…) non fondate (…) sul riconoscimento </a:t>
            </a:r>
            <a:r>
              <a:rPr lang="it-IT" sz="2600" i="1" dirty="0">
                <a:latin typeface="Calibri" pitchFamily="34" charset="0"/>
                <a:cs typeface="Calibri" pitchFamily="34" charset="0"/>
              </a:rPr>
              <a:t>dei titoli previsti dalla legge per la qualifica e l’esercizio </a:t>
            </a:r>
            <a:r>
              <a:rPr lang="it-IT" sz="2600" i="1" dirty="0" smtClean="0">
                <a:latin typeface="Calibri" pitchFamily="34" charset="0"/>
                <a:cs typeface="Calibri" pitchFamily="34" charset="0"/>
              </a:rPr>
              <a:t>professionale (…)</a:t>
            </a:r>
            <a:r>
              <a:rPr lang="it-IT" sz="2600" dirty="0" smtClean="0">
                <a:latin typeface="Calibri" pitchFamily="34" charset="0"/>
                <a:cs typeface="Calibri" pitchFamily="34" charset="0"/>
              </a:rPr>
              <a:t>.</a:t>
            </a:r>
            <a:r>
              <a:rPr lang="it-IT" sz="2600" dirty="0">
                <a:latin typeface="Calibri" pitchFamily="34" charset="0"/>
                <a:cs typeface="Calibri" pitchFamily="34" charset="0"/>
              </a:rPr>
              <a:t> </a:t>
            </a:r>
            <a:r>
              <a:rPr lang="it-IT" sz="2600" i="1" dirty="0" smtClean="0">
                <a:latin typeface="Calibri" pitchFamily="34" charset="0"/>
                <a:cs typeface="Calibri" pitchFamily="34" charset="0"/>
              </a:rPr>
              <a:t>L’esercizio della professione è libero e fondato </a:t>
            </a:r>
            <a:r>
              <a:rPr lang="it-IT" sz="2600" b="1" i="1" dirty="0" smtClean="0">
                <a:solidFill>
                  <a:srgbClr val="FF0000"/>
                </a:solidFill>
                <a:latin typeface="Calibri" pitchFamily="34" charset="0"/>
                <a:cs typeface="Calibri" pitchFamily="34" charset="0"/>
              </a:rPr>
              <a:t>sull’autonomia e indipendenza di giudizio, intellettuale e tecnico (…)</a:t>
            </a: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4</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18567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980728"/>
            <a:ext cx="7272808" cy="1168152"/>
          </a:xfrm>
        </p:spPr>
        <p:txBody>
          <a:bodyPr>
            <a:normAutofit fontScale="90000"/>
          </a:bodyPr>
          <a:lstStyle/>
          <a:p>
            <a:pPr algn="ctr"/>
            <a:r>
              <a:rPr lang="it-IT" sz="3100" cap="all" dirty="0" smtClean="0"/>
              <a:t>ACCESSO ED ESERCIZIO </a:t>
            </a:r>
            <a:r>
              <a:rPr lang="it-IT" sz="3100" cap="all" dirty="0" err="1" smtClean="0"/>
              <a:t>attivita’</a:t>
            </a:r>
            <a:r>
              <a:rPr lang="it-IT" sz="3100" cap="all" dirty="0" smtClean="0"/>
              <a:t> professionale/ALBO UNICO</a:t>
            </a:r>
            <a:br>
              <a:rPr lang="it-IT" sz="3100" cap="all" dirty="0" smtClean="0"/>
            </a:br>
            <a:r>
              <a:rPr lang="it-IT" sz="3100" cap="all" dirty="0" smtClean="0"/>
              <a:t>(ART.2) </a:t>
            </a:r>
            <a:r>
              <a:rPr lang="it-IT" sz="4000" cap="all" dirty="0" smtClean="0"/>
              <a:t/>
            </a:r>
            <a:br>
              <a:rPr lang="it-IT" sz="4000" cap="all" dirty="0" smtClean="0"/>
            </a:br>
            <a:endParaRPr lang="it-IT" sz="1800" cap="all" dirty="0"/>
          </a:p>
        </p:txBody>
      </p:sp>
      <p:sp>
        <p:nvSpPr>
          <p:cNvPr id="3" name="Segnaposto contenuto 2"/>
          <p:cNvSpPr>
            <a:spLocks noGrp="1"/>
          </p:cNvSpPr>
          <p:nvPr>
            <p:ph idx="1"/>
          </p:nvPr>
        </p:nvSpPr>
        <p:spPr>
          <a:xfrm>
            <a:off x="900953" y="1484784"/>
            <a:ext cx="7543800" cy="4680520"/>
          </a:xfrm>
        </p:spPr>
        <p:txBody>
          <a:bodyPr>
            <a:normAutofit/>
          </a:bodyPr>
          <a:lstStyle/>
          <a:p>
            <a:pPr marL="0" indent="0" algn="just">
              <a:buNone/>
            </a:pPr>
            <a:r>
              <a:rPr lang="it-IT" i="1" dirty="0" smtClean="0">
                <a:solidFill>
                  <a:srgbClr val="FF0000"/>
                </a:solidFill>
                <a:latin typeface="Calibri" pitchFamily="34" charset="0"/>
                <a:cs typeface="Calibri" pitchFamily="34" charset="0"/>
              </a:rPr>
              <a:t>L’ART.9</a:t>
            </a:r>
            <a:r>
              <a:rPr lang="it-IT" i="1" dirty="0">
                <a:solidFill>
                  <a:srgbClr val="FF0000"/>
                </a:solidFill>
                <a:latin typeface="Calibri" pitchFamily="34" charset="0"/>
                <a:cs typeface="Calibri" pitchFamily="34" charset="0"/>
              </a:rPr>
              <a:t>, COMMA 7° DEL DL. 1/2012 </a:t>
            </a:r>
            <a:r>
              <a:rPr lang="it-IT" i="1" dirty="0" smtClean="0">
                <a:latin typeface="Calibri" pitchFamily="34" charset="0"/>
                <a:cs typeface="Calibri" pitchFamily="34" charset="0"/>
              </a:rPr>
              <a:t>(inserito </a:t>
            </a:r>
            <a:r>
              <a:rPr lang="it-IT" i="1" dirty="0">
                <a:latin typeface="Calibri" pitchFamily="34" charset="0"/>
                <a:cs typeface="Calibri" pitchFamily="34" charset="0"/>
              </a:rPr>
              <a:t>in sede di </a:t>
            </a:r>
            <a:r>
              <a:rPr lang="it-IT" i="1" dirty="0" smtClean="0">
                <a:latin typeface="Calibri" pitchFamily="34" charset="0"/>
                <a:cs typeface="Calibri" pitchFamily="34" charset="0"/>
              </a:rPr>
              <a:t>conversione, con modificazioni, del decreto con legge </a:t>
            </a:r>
            <a:r>
              <a:rPr lang="it-IT" i="1" dirty="0">
                <a:latin typeface="Calibri" pitchFamily="34" charset="0"/>
                <a:cs typeface="Calibri" pitchFamily="34" charset="0"/>
              </a:rPr>
              <a:t>n.27/2012</a:t>
            </a:r>
            <a:r>
              <a:rPr lang="it-IT" i="1" dirty="0" smtClean="0">
                <a:latin typeface="Calibri" pitchFamily="34" charset="0"/>
                <a:cs typeface="Calibri" pitchFamily="34" charset="0"/>
              </a:rPr>
              <a:t>) prevede che gli ordinamenti professionali devono essere riformati </a:t>
            </a:r>
            <a:r>
              <a:rPr lang="it-IT" b="1" i="1" dirty="0" smtClean="0">
                <a:solidFill>
                  <a:srgbClr val="FF0000"/>
                </a:solidFill>
                <a:latin typeface="Calibri" pitchFamily="34" charset="0"/>
                <a:cs typeface="Calibri" pitchFamily="34" charset="0"/>
              </a:rPr>
              <a:t>anche</a:t>
            </a:r>
            <a:r>
              <a:rPr lang="it-IT" i="1" dirty="0" smtClean="0">
                <a:latin typeface="Calibri" pitchFamily="34" charset="0"/>
                <a:cs typeface="Calibri" pitchFamily="34" charset="0"/>
              </a:rPr>
              <a:t>:</a:t>
            </a:r>
            <a:endParaRPr lang="it-IT" i="1" dirty="0">
              <a:latin typeface="Calibri" pitchFamily="34" charset="0"/>
              <a:cs typeface="Calibri" pitchFamily="34" charset="0"/>
            </a:endParaRPr>
          </a:p>
          <a:p>
            <a:pPr marL="0" indent="0" algn="just">
              <a:buNone/>
            </a:pPr>
            <a:r>
              <a:rPr lang="it-IT" i="1" dirty="0" smtClean="0">
                <a:latin typeface="Calibri" pitchFamily="34" charset="0"/>
                <a:cs typeface="Calibri" pitchFamily="34" charset="0"/>
              </a:rPr>
              <a:t>, </a:t>
            </a:r>
            <a:r>
              <a:rPr lang="it-IT" b="1" dirty="0">
                <a:latin typeface="Calibri" pitchFamily="34" charset="0"/>
                <a:cs typeface="Calibri" pitchFamily="34" charset="0"/>
              </a:rPr>
              <a:t>secondo i princìpi della riduzione e </a:t>
            </a:r>
            <a:r>
              <a:rPr lang="it-IT" b="1" dirty="0">
                <a:solidFill>
                  <a:srgbClr val="FF0000"/>
                </a:solidFill>
                <a:latin typeface="Calibri" pitchFamily="34" charset="0"/>
                <a:cs typeface="Calibri" pitchFamily="34" charset="0"/>
              </a:rPr>
              <a:t>dell’accorpamento, su base volontaria</a:t>
            </a:r>
            <a:r>
              <a:rPr lang="it-IT" b="1" dirty="0">
                <a:latin typeface="Calibri" pitchFamily="34" charset="0"/>
                <a:cs typeface="Calibri" pitchFamily="34" charset="0"/>
              </a:rPr>
              <a:t>, fra professioni che svolgono attività </a:t>
            </a:r>
            <a:r>
              <a:rPr lang="it-IT" b="1" dirty="0" smtClean="0">
                <a:latin typeface="Calibri" pitchFamily="34" charset="0"/>
                <a:cs typeface="Calibri" pitchFamily="34" charset="0"/>
              </a:rPr>
              <a:t>similari</a:t>
            </a:r>
            <a:r>
              <a:rPr lang="it-IT" b="1" dirty="0" smtClean="0">
                <a:solidFill>
                  <a:srgbClr val="FF0000"/>
                </a:solidFill>
                <a:latin typeface="Calibri" pitchFamily="34" charset="0"/>
                <a:cs typeface="Calibri" pitchFamily="34" charset="0"/>
              </a:rPr>
              <a:t> </a:t>
            </a:r>
            <a:r>
              <a:rPr lang="it-IT" i="1" dirty="0" smtClean="0">
                <a:latin typeface="Calibri" pitchFamily="34" charset="0"/>
                <a:cs typeface="Calibri" pitchFamily="34" charset="0"/>
              </a:rPr>
              <a:t>(…): </a:t>
            </a:r>
            <a:endParaRPr lang="it-IT" i="1" dirty="0">
              <a:latin typeface="Calibri" pitchFamily="34" charset="0"/>
              <a:cs typeface="Calibri" pitchFamily="34" charset="0"/>
            </a:endParaRP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5</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2749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1124744"/>
            <a:ext cx="7272808" cy="1168152"/>
          </a:xfrm>
        </p:spPr>
        <p:txBody>
          <a:bodyPr>
            <a:normAutofit fontScale="90000"/>
          </a:bodyPr>
          <a:lstStyle/>
          <a:p>
            <a:pPr algn="ctr"/>
            <a:r>
              <a:rPr lang="it-IT" sz="3600" cap="all" dirty="0" smtClean="0"/>
              <a:t>ACCESSO ED ESERCIZIO </a:t>
            </a:r>
            <a:r>
              <a:rPr lang="it-IT" sz="3600" cap="all" dirty="0" err="1" smtClean="0"/>
              <a:t>attivita’</a:t>
            </a:r>
            <a:r>
              <a:rPr lang="it-IT" sz="3600" cap="all" dirty="0" smtClean="0"/>
              <a:t> professionale/ALBO UNICO</a:t>
            </a:r>
            <a:br>
              <a:rPr lang="it-IT" sz="3600" cap="all" dirty="0" smtClean="0"/>
            </a:br>
            <a:r>
              <a:rPr lang="it-IT" sz="3600" cap="all" dirty="0" smtClean="0"/>
              <a:t>(ART.2) </a:t>
            </a:r>
            <a:r>
              <a:rPr lang="it-IT" sz="4000" cap="all" dirty="0" smtClean="0"/>
              <a:t/>
            </a:r>
            <a:br>
              <a:rPr lang="it-IT" sz="4000" cap="all" dirty="0" smtClean="0"/>
            </a:br>
            <a:endParaRPr lang="it-IT" sz="1800" cap="all" dirty="0"/>
          </a:p>
        </p:txBody>
      </p:sp>
      <p:sp>
        <p:nvSpPr>
          <p:cNvPr id="3" name="Segnaposto contenuto 2"/>
          <p:cNvSpPr>
            <a:spLocks noGrp="1"/>
          </p:cNvSpPr>
          <p:nvPr>
            <p:ph idx="1"/>
          </p:nvPr>
        </p:nvSpPr>
        <p:spPr>
          <a:xfrm>
            <a:off x="890475" y="2031823"/>
            <a:ext cx="7543800" cy="4680520"/>
          </a:xfrm>
        </p:spPr>
        <p:txBody>
          <a:bodyPr>
            <a:normAutofit/>
          </a:bodyPr>
          <a:lstStyle/>
          <a:p>
            <a:pPr marL="0" indent="0" algn="ctr">
              <a:buNone/>
            </a:pPr>
            <a:r>
              <a:rPr lang="it-IT" sz="3600" dirty="0">
                <a:latin typeface="Calibri" pitchFamily="34" charset="0"/>
                <a:cs typeface="Calibri" pitchFamily="34" charset="0"/>
              </a:rPr>
              <a:t>NEL </a:t>
            </a:r>
            <a:r>
              <a:rPr lang="it-IT" sz="3600" dirty="0" smtClean="0">
                <a:latin typeface="Calibri" pitchFamily="34" charset="0"/>
                <a:cs typeface="Calibri" pitchFamily="34" charset="0"/>
              </a:rPr>
              <a:t>REGOLAMENTO APPROVATO </a:t>
            </a:r>
          </a:p>
          <a:p>
            <a:pPr marL="0" indent="0" algn="ctr">
              <a:buNone/>
            </a:pPr>
            <a:r>
              <a:rPr lang="it-IT" sz="3600" b="1" dirty="0" smtClean="0">
                <a:solidFill>
                  <a:srgbClr val="FF0000"/>
                </a:solidFill>
                <a:latin typeface="Calibri" pitchFamily="34" charset="0"/>
                <a:cs typeface="Calibri" pitchFamily="34" charset="0"/>
              </a:rPr>
              <a:t>NON </a:t>
            </a:r>
            <a:r>
              <a:rPr lang="it-IT" sz="3600" b="1" dirty="0">
                <a:solidFill>
                  <a:srgbClr val="FF0000"/>
                </a:solidFill>
                <a:latin typeface="Calibri" pitchFamily="34" charset="0"/>
                <a:cs typeface="Calibri" pitchFamily="34" charset="0"/>
              </a:rPr>
              <a:t>VI E</a:t>
            </a:r>
            <a:r>
              <a:rPr lang="it-IT" sz="3600" b="1" dirty="0" smtClean="0">
                <a:solidFill>
                  <a:srgbClr val="FF0000"/>
                </a:solidFill>
                <a:latin typeface="Calibri" pitchFamily="34" charset="0"/>
                <a:cs typeface="Calibri" pitchFamily="34" charset="0"/>
              </a:rPr>
              <a:t>’ TUTTAVIA </a:t>
            </a:r>
            <a:r>
              <a:rPr lang="it-IT" sz="3600" b="1" dirty="0">
                <a:solidFill>
                  <a:srgbClr val="FF0000"/>
                </a:solidFill>
                <a:latin typeface="Calibri" pitchFamily="34" charset="0"/>
                <a:cs typeface="Calibri" pitchFamily="34" charset="0"/>
              </a:rPr>
              <a:t>ALCUN RIFERIMENTO </a:t>
            </a:r>
            <a:endParaRPr lang="it-IT" sz="3600" b="1" dirty="0" smtClean="0">
              <a:solidFill>
                <a:srgbClr val="FF0000"/>
              </a:solidFill>
              <a:latin typeface="Calibri" pitchFamily="34" charset="0"/>
              <a:cs typeface="Calibri" pitchFamily="34" charset="0"/>
            </a:endParaRPr>
          </a:p>
          <a:p>
            <a:pPr marL="0" indent="0" algn="ctr">
              <a:buNone/>
            </a:pPr>
            <a:r>
              <a:rPr lang="it-IT" sz="3600" dirty="0" smtClean="0">
                <a:latin typeface="Calibri" pitchFamily="34" charset="0"/>
                <a:cs typeface="Calibri" pitchFamily="34" charset="0"/>
              </a:rPr>
              <a:t>ALLA </a:t>
            </a:r>
            <a:r>
              <a:rPr lang="it-IT" sz="3600" dirty="0">
                <a:latin typeface="Calibri" pitchFamily="34" charset="0"/>
                <a:cs typeface="Calibri" pitchFamily="34" charset="0"/>
              </a:rPr>
              <a:t>CREAZIONE </a:t>
            </a:r>
            <a:endParaRPr lang="it-IT" sz="3600" dirty="0" smtClean="0">
              <a:latin typeface="Calibri" pitchFamily="34" charset="0"/>
              <a:cs typeface="Calibri" pitchFamily="34" charset="0"/>
            </a:endParaRPr>
          </a:p>
          <a:p>
            <a:pPr marL="0" indent="0" algn="ctr">
              <a:buNone/>
            </a:pPr>
            <a:r>
              <a:rPr lang="it-IT" sz="3600" b="1" dirty="0" smtClean="0">
                <a:solidFill>
                  <a:srgbClr val="FF0000"/>
                </a:solidFill>
                <a:latin typeface="Calibri" pitchFamily="34" charset="0"/>
                <a:cs typeface="Calibri" pitchFamily="34" charset="0"/>
              </a:rPr>
              <a:t>DELL’ALBO </a:t>
            </a:r>
            <a:r>
              <a:rPr lang="it-IT" sz="3600" b="1" dirty="0">
                <a:solidFill>
                  <a:srgbClr val="FF0000"/>
                </a:solidFill>
                <a:latin typeface="Calibri" pitchFamily="34" charset="0"/>
                <a:cs typeface="Calibri" pitchFamily="34" charset="0"/>
              </a:rPr>
              <a:t>UNICO DEI TECNICI </a:t>
            </a:r>
          </a:p>
          <a:p>
            <a:pPr marL="0" indent="0" algn="ctr">
              <a:buNone/>
            </a:pPr>
            <a:endParaRPr lang="it-IT" i="1" dirty="0">
              <a:latin typeface="Calibri" pitchFamily="34" charset="0"/>
              <a:cs typeface="Calibri" pitchFamily="34" charset="0"/>
            </a:endParaRP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6</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72795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3600" cap="all" dirty="0" smtClean="0"/>
              <a:t>ALBO UNICO NAZIONALE</a:t>
            </a:r>
            <a:br>
              <a:rPr lang="it-IT" sz="3600" cap="all" dirty="0" smtClean="0"/>
            </a:br>
            <a:r>
              <a:rPr lang="it-IT" sz="3600" cap="all" dirty="0" smtClean="0"/>
              <a:t>(ART.3) </a:t>
            </a:r>
            <a:r>
              <a:rPr lang="it-IT" sz="4000" cap="all" dirty="0" smtClean="0"/>
              <a:t/>
            </a:r>
            <a:br>
              <a:rPr lang="it-IT" sz="4000" cap="all" dirty="0" smtClean="0"/>
            </a:br>
            <a:endParaRPr lang="it-IT" sz="1800" cap="all" dirty="0"/>
          </a:p>
        </p:txBody>
      </p:sp>
      <p:sp>
        <p:nvSpPr>
          <p:cNvPr id="3" name="Segnaposto contenuto 2"/>
          <p:cNvSpPr>
            <a:spLocks noGrp="1"/>
          </p:cNvSpPr>
          <p:nvPr>
            <p:ph idx="1"/>
          </p:nvPr>
        </p:nvSpPr>
        <p:spPr>
          <a:xfrm>
            <a:off x="611560" y="1484784"/>
            <a:ext cx="7543800" cy="4680520"/>
          </a:xfrm>
        </p:spPr>
        <p:txBody>
          <a:bodyPr>
            <a:normAutofit/>
          </a:bodyPr>
          <a:lstStyle/>
          <a:p>
            <a:pPr marL="0" indent="0" algn="ctr">
              <a:buNone/>
            </a:pPr>
            <a:r>
              <a:rPr lang="it-IT" b="1" dirty="0" smtClean="0">
                <a:latin typeface="Calibri" pitchFamily="34" charset="0"/>
                <a:cs typeface="Calibri" pitchFamily="34" charset="0"/>
              </a:rPr>
              <a:t>NASCE L’ALBO UNICO NAZIONALE E L’ANNOTAZIONE DEI PROVVEDIMENTI DISCIPLINARI</a:t>
            </a:r>
            <a:endParaRPr lang="it-IT" dirty="0">
              <a:latin typeface="Calibri" pitchFamily="34" charset="0"/>
              <a:cs typeface="Calibri" pitchFamily="34" charset="0"/>
            </a:endParaRPr>
          </a:p>
          <a:p>
            <a:pPr algn="just"/>
            <a:r>
              <a:rPr lang="it-IT" i="1" dirty="0" smtClean="0">
                <a:latin typeface="Calibri" pitchFamily="34" charset="0"/>
                <a:cs typeface="Calibri" pitchFamily="34" charset="0"/>
              </a:rPr>
              <a:t>Gli </a:t>
            </a:r>
            <a:r>
              <a:rPr lang="it-IT" i="1" dirty="0">
                <a:latin typeface="Calibri" pitchFamily="34" charset="0"/>
                <a:cs typeface="Calibri" pitchFamily="34" charset="0"/>
              </a:rPr>
              <a:t>albi </a:t>
            </a:r>
            <a:r>
              <a:rPr lang="it-IT" i="1" dirty="0" smtClean="0">
                <a:latin typeface="Calibri" pitchFamily="34" charset="0"/>
                <a:cs typeface="Calibri" pitchFamily="34" charset="0"/>
              </a:rPr>
              <a:t>territoriali (…), </a:t>
            </a:r>
            <a:r>
              <a:rPr lang="it-IT" i="1" dirty="0">
                <a:latin typeface="Calibri" pitchFamily="34" charset="0"/>
                <a:cs typeface="Calibri" pitchFamily="34" charset="0"/>
              </a:rPr>
              <a:t>tenuti dai rispettivi consigli </a:t>
            </a:r>
            <a:r>
              <a:rPr lang="it-IT" i="1" dirty="0" smtClean="0">
                <a:latin typeface="Calibri" pitchFamily="34" charset="0"/>
                <a:cs typeface="Calibri" pitchFamily="34" charset="0"/>
              </a:rPr>
              <a:t>(…), </a:t>
            </a:r>
            <a:r>
              <a:rPr lang="it-IT" i="1" dirty="0">
                <a:latin typeface="Calibri" pitchFamily="34" charset="0"/>
                <a:cs typeface="Calibri" pitchFamily="34" charset="0"/>
              </a:rPr>
              <a:t>sono pubblici e recano l’anagrafe di tutti gli iscritti, con </a:t>
            </a:r>
            <a:r>
              <a:rPr lang="it-IT" b="1" i="1" dirty="0">
                <a:solidFill>
                  <a:srgbClr val="FF0000"/>
                </a:solidFill>
                <a:latin typeface="Calibri" pitchFamily="34" charset="0"/>
                <a:cs typeface="Calibri" pitchFamily="34" charset="0"/>
              </a:rPr>
              <a:t>l’annotazione dei provvedimenti disciplinari adottati nei loro confronti.</a:t>
            </a:r>
          </a:p>
          <a:p>
            <a:pPr algn="just"/>
            <a:r>
              <a:rPr lang="it-IT" i="1" dirty="0" smtClean="0">
                <a:latin typeface="Calibri" pitchFamily="34" charset="0"/>
                <a:cs typeface="Calibri" pitchFamily="34" charset="0"/>
              </a:rPr>
              <a:t>L’insieme </a:t>
            </a:r>
            <a:r>
              <a:rPr lang="it-IT" i="1" dirty="0">
                <a:latin typeface="Calibri" pitchFamily="34" charset="0"/>
                <a:cs typeface="Calibri" pitchFamily="34" charset="0"/>
              </a:rPr>
              <a:t>degli albi territoriali di ogni professione forma </a:t>
            </a:r>
            <a:r>
              <a:rPr lang="it-IT" b="1" i="1" dirty="0">
                <a:solidFill>
                  <a:srgbClr val="FF0000"/>
                </a:solidFill>
                <a:latin typeface="Calibri" pitchFamily="34" charset="0"/>
                <a:cs typeface="Calibri" pitchFamily="34" charset="0"/>
              </a:rPr>
              <a:t>l’albo unico nazionale degli iscritti, </a:t>
            </a:r>
            <a:r>
              <a:rPr lang="it-IT" i="1" dirty="0">
                <a:latin typeface="Calibri" pitchFamily="34" charset="0"/>
                <a:cs typeface="Calibri" pitchFamily="34" charset="0"/>
              </a:rPr>
              <a:t>tenuto dal consiglio nazionale competente. I consigli territoriali forniscono </a:t>
            </a:r>
            <a:r>
              <a:rPr lang="it-IT" i="1" dirty="0" smtClean="0">
                <a:latin typeface="Calibri" pitchFamily="34" charset="0"/>
                <a:cs typeface="Calibri" pitchFamily="34" charset="0"/>
              </a:rPr>
              <a:t>(…) </a:t>
            </a:r>
            <a:r>
              <a:rPr lang="it-IT" i="1" dirty="0">
                <a:latin typeface="Calibri" pitchFamily="34" charset="0"/>
                <a:cs typeface="Calibri" pitchFamily="34" charset="0"/>
              </a:rPr>
              <a:t>ai consigli nazionali tutte le informazioni rilevanti ai fini dell’aggiornamento dell’albo unico nazionale</a:t>
            </a:r>
            <a:r>
              <a:rPr lang="it-IT" dirty="0">
                <a:latin typeface="Calibri" pitchFamily="34" charset="0"/>
                <a:cs typeface="Calibri" pitchFamily="34" charset="0"/>
              </a:rPr>
              <a:t>.</a:t>
            </a: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7</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92622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548680"/>
            <a:ext cx="7272808" cy="1168152"/>
          </a:xfrm>
        </p:spPr>
        <p:txBody>
          <a:bodyPr>
            <a:normAutofit fontScale="90000"/>
          </a:bodyPr>
          <a:lstStyle/>
          <a:p>
            <a:pPr algn="ctr"/>
            <a:r>
              <a:rPr lang="it-IT" sz="3600" cap="all" dirty="0" smtClean="0"/>
              <a:t>ALBO UNICO NAZIONALE</a:t>
            </a:r>
            <a:br>
              <a:rPr lang="it-IT" sz="3600" cap="all" dirty="0" smtClean="0"/>
            </a:br>
            <a:r>
              <a:rPr lang="it-IT" sz="3600" cap="all" dirty="0" smtClean="0"/>
              <a:t>(ART.3) </a:t>
            </a:r>
            <a:r>
              <a:rPr lang="it-IT" sz="4000" cap="all" dirty="0" smtClean="0"/>
              <a:t/>
            </a:r>
            <a:br>
              <a:rPr lang="it-IT" sz="4000" cap="all" dirty="0" smtClean="0"/>
            </a:br>
            <a:endParaRPr lang="it-IT" sz="1800" cap="all" dirty="0"/>
          </a:p>
        </p:txBody>
      </p:sp>
      <p:sp>
        <p:nvSpPr>
          <p:cNvPr id="3" name="Segnaposto contenuto 2"/>
          <p:cNvSpPr>
            <a:spLocks noGrp="1"/>
          </p:cNvSpPr>
          <p:nvPr>
            <p:ph idx="1"/>
          </p:nvPr>
        </p:nvSpPr>
        <p:spPr>
          <a:xfrm>
            <a:off x="611560" y="1613795"/>
            <a:ext cx="7543800" cy="4680520"/>
          </a:xfrm>
        </p:spPr>
        <p:txBody>
          <a:bodyPr>
            <a:normAutofit/>
          </a:bodyPr>
          <a:lstStyle/>
          <a:p>
            <a:pPr algn="ctr"/>
            <a:r>
              <a:rPr lang="it-IT" sz="3000" b="1" dirty="0" smtClean="0">
                <a:latin typeface="Calibri" pitchFamily="34" charset="0"/>
                <a:cs typeface="Calibri" pitchFamily="34" charset="0"/>
              </a:rPr>
              <a:t>GLI ORDINI PROVINCIALI DEVONO INDICARE NEGLI ALBI PUBBLICI DEGLI ISCRITTI ANCHE GLI EVENTUALI </a:t>
            </a:r>
            <a:r>
              <a:rPr lang="it-IT" sz="3000" b="1" dirty="0" smtClean="0">
                <a:solidFill>
                  <a:srgbClr val="FF0000"/>
                </a:solidFill>
                <a:latin typeface="Calibri" pitchFamily="34" charset="0"/>
                <a:cs typeface="Calibri" pitchFamily="34" charset="0"/>
              </a:rPr>
              <a:t>PROVVEDIMENTI DISCIPLINARI</a:t>
            </a:r>
            <a:r>
              <a:rPr lang="it-IT" sz="3000" b="1" dirty="0" smtClean="0">
                <a:latin typeface="Calibri" pitchFamily="34" charset="0"/>
                <a:cs typeface="Calibri" pitchFamily="34" charset="0"/>
              </a:rPr>
              <a:t> A LORO CARICO</a:t>
            </a:r>
          </a:p>
          <a:p>
            <a:pPr marL="0" indent="0" algn="ctr">
              <a:buNone/>
            </a:pPr>
            <a:endParaRPr lang="it-IT" sz="3000" b="1" dirty="0" smtClean="0">
              <a:latin typeface="Calibri" pitchFamily="34" charset="0"/>
              <a:cs typeface="Calibri" pitchFamily="34" charset="0"/>
            </a:endParaRPr>
          </a:p>
          <a:p>
            <a:pPr algn="ctr"/>
            <a:r>
              <a:rPr lang="it-IT" sz="3000" b="1" dirty="0" smtClean="0">
                <a:latin typeface="Calibri" pitchFamily="34" charset="0"/>
                <a:cs typeface="Calibri" pitchFamily="34" charset="0"/>
              </a:rPr>
              <a:t>I CONSIGLI TERRITORIALI DEVONO TRASMETTERE AI CONSIGLI NAZIONALI TUTTE LE INFORMAZIONI PER COSTITUIRE </a:t>
            </a:r>
            <a:r>
              <a:rPr lang="it-IT" sz="3000" b="1" u="sng" dirty="0" smtClean="0">
                <a:solidFill>
                  <a:srgbClr val="FF0000"/>
                </a:solidFill>
                <a:latin typeface="Calibri" pitchFamily="34" charset="0"/>
                <a:cs typeface="Calibri" pitchFamily="34" charset="0"/>
              </a:rPr>
              <a:t>ALBO UNICO NAZIONALE</a:t>
            </a:r>
          </a:p>
          <a:p>
            <a:pPr mar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8</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87393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620688"/>
            <a:ext cx="7272808" cy="1168152"/>
          </a:xfrm>
        </p:spPr>
        <p:txBody>
          <a:bodyPr>
            <a:normAutofit fontScale="90000"/>
          </a:bodyPr>
          <a:lstStyle/>
          <a:p>
            <a:pPr algn="ctr"/>
            <a:r>
              <a:rPr lang="it-IT" sz="4000" cap="all" dirty="0" smtClean="0"/>
              <a:t>CONCORRENZA E </a:t>
            </a:r>
            <a:r>
              <a:rPr lang="it-IT" sz="4000" cap="all" dirty="0" err="1" smtClean="0"/>
              <a:t>PUBBLICITà</a:t>
            </a:r>
            <a:r>
              <a:rPr lang="it-IT" sz="4000" cap="all" dirty="0" smtClean="0"/>
              <a:t/>
            </a:r>
            <a:br>
              <a:rPr lang="it-IT" sz="4000" cap="all" dirty="0" smtClean="0"/>
            </a:br>
            <a:r>
              <a:rPr lang="it-IT" sz="4000" cap="all" dirty="0" smtClean="0"/>
              <a:t>(ART.4) </a:t>
            </a:r>
            <a:br>
              <a:rPr lang="it-IT" sz="4000" cap="all" dirty="0" smtClean="0"/>
            </a:br>
            <a:endParaRPr lang="it-IT" sz="1800" cap="all" dirty="0"/>
          </a:p>
        </p:txBody>
      </p:sp>
      <p:sp>
        <p:nvSpPr>
          <p:cNvPr id="3" name="Segnaposto contenuto 2"/>
          <p:cNvSpPr>
            <a:spLocks noGrp="1"/>
          </p:cNvSpPr>
          <p:nvPr>
            <p:ph idx="1"/>
          </p:nvPr>
        </p:nvSpPr>
        <p:spPr>
          <a:xfrm>
            <a:off x="683568" y="1484784"/>
            <a:ext cx="7543800" cy="4680520"/>
          </a:xfrm>
        </p:spPr>
        <p:txBody>
          <a:bodyPr>
            <a:normAutofit/>
          </a:bodyPr>
          <a:lstStyle/>
          <a:p>
            <a:pPr marL="0" indent="0" algn="ctr">
              <a:buNone/>
            </a:pPr>
            <a:r>
              <a:rPr lang="it-IT" b="1" dirty="0">
                <a:latin typeface="Calibri" pitchFamily="34" charset="0"/>
                <a:cs typeface="Calibri" pitchFamily="34" charset="0"/>
              </a:rPr>
              <a:t> </a:t>
            </a:r>
            <a:r>
              <a:rPr lang="it-IT" b="1" dirty="0" smtClean="0">
                <a:latin typeface="Calibri" pitchFamily="34" charset="0"/>
                <a:cs typeface="Calibri" pitchFamily="34" charset="0"/>
              </a:rPr>
              <a:t>PUBBLICITA’ INFORMATIVA E’ LIBERA</a:t>
            </a:r>
            <a:endParaRPr lang="it-IT" dirty="0">
              <a:latin typeface="Calibri" pitchFamily="34" charset="0"/>
              <a:cs typeface="Calibri" pitchFamily="34" charset="0"/>
            </a:endParaRPr>
          </a:p>
          <a:p>
            <a:pPr algn="just"/>
            <a:r>
              <a:rPr lang="it-IT" i="1" dirty="0">
                <a:latin typeface="Calibri" pitchFamily="34" charset="0"/>
                <a:cs typeface="Calibri" pitchFamily="34" charset="0"/>
              </a:rPr>
              <a:t>1. E’ ammessa con ogni mezzo la </a:t>
            </a:r>
            <a:r>
              <a:rPr lang="it-IT" b="1" i="1" dirty="0" smtClean="0">
                <a:solidFill>
                  <a:srgbClr val="FF0000"/>
                </a:solidFill>
                <a:latin typeface="Calibri" pitchFamily="34" charset="0"/>
                <a:cs typeface="Calibri" pitchFamily="34" charset="0"/>
              </a:rPr>
              <a:t>pubblicità informativa </a:t>
            </a:r>
            <a:r>
              <a:rPr lang="it-IT" i="1" dirty="0">
                <a:latin typeface="Calibri" pitchFamily="34" charset="0"/>
                <a:cs typeface="Calibri" pitchFamily="34" charset="0"/>
              </a:rPr>
              <a:t>avente ad oggetto </a:t>
            </a:r>
            <a:r>
              <a:rPr lang="it-IT" i="1" dirty="0" smtClean="0">
                <a:latin typeface="Calibri" pitchFamily="34" charset="0"/>
                <a:cs typeface="Calibri" pitchFamily="34" charset="0"/>
              </a:rPr>
              <a:t>l'attività </a:t>
            </a:r>
            <a:r>
              <a:rPr lang="it-IT" i="1" dirty="0">
                <a:latin typeface="Calibri" pitchFamily="34" charset="0"/>
                <a:cs typeface="Calibri" pitchFamily="34" charset="0"/>
              </a:rPr>
              <a:t>delle professioni regolamentate, le specializzazioni, i titoli posseduti attinenti alla </a:t>
            </a:r>
            <a:r>
              <a:rPr lang="it-IT" i="1" dirty="0" smtClean="0">
                <a:latin typeface="Calibri" pitchFamily="34" charset="0"/>
                <a:cs typeface="Calibri" pitchFamily="34" charset="0"/>
              </a:rPr>
              <a:t>professione (…) </a:t>
            </a:r>
            <a:r>
              <a:rPr lang="it-IT" i="1" dirty="0">
                <a:latin typeface="Calibri" pitchFamily="34" charset="0"/>
                <a:cs typeface="Calibri" pitchFamily="34" charset="0"/>
              </a:rPr>
              <a:t>e i compensi richiesti per le prestazioni.</a:t>
            </a:r>
          </a:p>
          <a:p>
            <a:pPr algn="just"/>
            <a:r>
              <a:rPr lang="it-IT" i="1" dirty="0">
                <a:latin typeface="Calibri" pitchFamily="34" charset="0"/>
                <a:cs typeface="Calibri" pitchFamily="34" charset="0"/>
              </a:rPr>
              <a:t>2. La </a:t>
            </a:r>
            <a:r>
              <a:rPr lang="it-IT" i="1" dirty="0" smtClean="0">
                <a:latin typeface="Calibri" pitchFamily="34" charset="0"/>
                <a:cs typeface="Calibri" pitchFamily="34" charset="0"/>
              </a:rPr>
              <a:t>pubblicità (…) dev’essere (…) veritiera </a:t>
            </a:r>
            <a:r>
              <a:rPr lang="it-IT" i="1" dirty="0">
                <a:latin typeface="Calibri" pitchFamily="34" charset="0"/>
                <a:cs typeface="Calibri" pitchFamily="34" charset="0"/>
              </a:rPr>
              <a:t>e corretta, non deve violare l’obbligo del segreto professionale e non dev’essere equivoca, ingannevole o denigratoria.</a:t>
            </a:r>
          </a:p>
          <a:p>
            <a:pPr algn="just"/>
            <a:r>
              <a:rPr lang="it-IT" i="1" dirty="0" smtClean="0">
                <a:latin typeface="Calibri" pitchFamily="34" charset="0"/>
                <a:cs typeface="Calibri" pitchFamily="34" charset="0"/>
              </a:rPr>
              <a:t>3. La violazione della disposizione (…) costituisce illecito disciplinare.</a:t>
            </a:r>
          </a:p>
          <a:p>
            <a:pPr marL="0" lvl="0" indent="0" algn="just">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fld id="{9C027121-DB88-4B1C-8CE6-4B0C6BA1838F}" type="slidenum">
              <a:rPr lang="it-IT" smtClean="0"/>
              <a:pPr/>
              <a:t>9</a:t>
            </a:fld>
            <a:endParaRPr lang="it-IT"/>
          </a:p>
        </p:txBody>
      </p:sp>
      <p:pic>
        <p:nvPicPr>
          <p:cNvPr id="1028" name="Picture 4" descr="http://media.teknoring.it/thumbnail/news/CNI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6282071"/>
            <a:ext cx="832739" cy="4865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684157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5627</TotalTime>
  <Words>1874</Words>
  <Application>Microsoft Office PowerPoint</Application>
  <PresentationFormat>Presentazione su schermo (4:3)</PresentationFormat>
  <Paragraphs>220</Paragraphs>
  <Slides>34</Slides>
  <Notes>0</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NewsPrint</vt:lpstr>
      <vt:lpstr>LA RIFORMA DELL’ORDINAMENTO PROFESSIONALE: STATO DELL’ARTE E ADEMPIMENTI PER CNI, ORDINI ED ISCRITTI  Armando Zambrano,Presidente CNI Rimini, 12 settembre 2012.  </vt:lpstr>
      <vt:lpstr>Il regolamento SULLA RIFORMA </vt:lpstr>
      <vt:lpstr>Ambito DI APPLICAZIONE  (art.1)</vt:lpstr>
      <vt:lpstr>ACCESSO ED ESERCIZIO attivita’ professionale (ART.2)  </vt:lpstr>
      <vt:lpstr>ACCESSO ED ESERCIZIO attivita’ professionale/ALBO UNICO (ART.2)  </vt:lpstr>
      <vt:lpstr>ACCESSO ED ESERCIZIO attivita’ professionale/ALBO UNICO (ART.2)  </vt:lpstr>
      <vt:lpstr>ALBO UNICO NAZIONALE (ART.3)  </vt:lpstr>
      <vt:lpstr>ALBO UNICO NAZIONALE (ART.3)  </vt:lpstr>
      <vt:lpstr>CONCORRENZA E PUBBLICITà (ART.4)  </vt:lpstr>
      <vt:lpstr>CONCORRENZA E PUBBLICITà (ART.4)  </vt:lpstr>
      <vt:lpstr>OBBLIGO DI ASSICURAZIONE  (ART.5) </vt:lpstr>
      <vt:lpstr>OBBLIGO DI ASSICURAZIONE  (ART.5) </vt:lpstr>
      <vt:lpstr>TIROCINIO (art.6)  </vt:lpstr>
      <vt:lpstr>TIROCINIO  (ART.6)  </vt:lpstr>
      <vt:lpstr>TIROCINIO (ART.6)  </vt:lpstr>
      <vt:lpstr>TIROCINIO (ART.6)  </vt:lpstr>
      <vt:lpstr>FORMAZIONE CONTINUA (art.7)  </vt:lpstr>
      <vt:lpstr>FORMAZIONE CONTINUA (ART.7)  </vt:lpstr>
      <vt:lpstr>FORMAZIONE CONTINUA (ART.7)  </vt:lpstr>
      <vt:lpstr>PROCEDIMENTI DISCIPLINARI (ART.8)  </vt:lpstr>
      <vt:lpstr>PROCEDIMENTI DISCIPLINARI (ART.8)  </vt:lpstr>
      <vt:lpstr>Societa’ tra professionisti (ART.10 L.183/2011)  </vt:lpstr>
      <vt:lpstr>Societa’ tra professionisti (ART.10 L.183/2011)  </vt:lpstr>
      <vt:lpstr>Societa’ tra professionisti (ART.10 L.183/2011)  </vt:lpstr>
      <vt:lpstr>Societa’ tra professionisti (ART.10 L.183/2011)  </vt:lpstr>
      <vt:lpstr>Societa’ tra professionisti (ART.10 L.183/2011)  </vt:lpstr>
      <vt:lpstr>TEMPI DI ATTUAZIONE DEI PROVVEDIMENTI </vt:lpstr>
      <vt:lpstr>TEMPI DI ATTUAZIONE DEI PROVVEDIMENTI  </vt:lpstr>
      <vt:lpstr>ULTIME NOVITA’ LEGISLATIVE  </vt:lpstr>
      <vt:lpstr>I tasselli mancanti della riforma  </vt:lpstr>
      <vt:lpstr>I tasselli mancanti della riforma  </vt:lpstr>
      <vt:lpstr>I tasselli mancanti della riforma  </vt:lpstr>
      <vt:lpstr>I tasselli mancanti della riforma  </vt:lpstr>
      <vt:lpstr>RIORDINO DELLE PROVINCE E ALBI PROVINCIALI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sicurezza informatica</dc:title>
  <dc:creator>Antonello Pili</dc:creator>
  <cp:lastModifiedBy> </cp:lastModifiedBy>
  <cp:revision>856</cp:revision>
  <cp:lastPrinted>2012-09-07T15:23:23Z</cp:lastPrinted>
  <dcterms:created xsi:type="dcterms:W3CDTF">2011-06-23T09:27:23Z</dcterms:created>
  <dcterms:modified xsi:type="dcterms:W3CDTF">2012-09-26T08:38:11Z</dcterms:modified>
</cp:coreProperties>
</file>